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sldIdLst>
    <p:sldId id="257" r:id="rId2"/>
    <p:sldId id="258" r:id="rId3"/>
    <p:sldId id="259" r:id="rId4"/>
    <p:sldId id="260" r:id="rId5"/>
    <p:sldId id="261" r:id="rId6"/>
    <p:sldId id="289" r:id="rId7"/>
    <p:sldId id="290" r:id="rId8"/>
    <p:sldId id="262" r:id="rId9"/>
    <p:sldId id="263" r:id="rId10"/>
    <p:sldId id="291" r:id="rId11"/>
    <p:sldId id="264" r:id="rId12"/>
    <p:sldId id="292" r:id="rId13"/>
    <p:sldId id="293" r:id="rId14"/>
    <p:sldId id="294" r:id="rId15"/>
    <p:sldId id="265" r:id="rId16"/>
    <p:sldId id="295" r:id="rId17"/>
    <p:sldId id="266" r:id="rId18"/>
    <p:sldId id="296" r:id="rId19"/>
    <p:sldId id="270" r:id="rId20"/>
    <p:sldId id="267" r:id="rId21"/>
    <p:sldId id="298" r:id="rId22"/>
    <p:sldId id="297" r:id="rId23"/>
    <p:sldId id="299" r:id="rId24"/>
    <p:sldId id="268" r:id="rId25"/>
    <p:sldId id="271" r:id="rId26"/>
    <p:sldId id="269" r:id="rId27"/>
    <p:sldId id="272" r:id="rId28"/>
    <p:sldId id="273" r:id="rId29"/>
    <p:sldId id="28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8CD1F4-7A2E-4819-91D1-9C96C8CA8F4D}" v="310" dt="2018-05-05T16:37:58.5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8897" autoAdjust="0"/>
    <p:restoredTop sz="61808" autoAdjust="0"/>
  </p:normalViewPr>
  <p:slideViewPr>
    <p:cSldViewPr snapToGrid="0">
      <p:cViewPr varScale="1">
        <p:scale>
          <a:sx n="67" d="100"/>
          <a:sy n="67" d="100"/>
        </p:scale>
        <p:origin x="54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ny Roy" userId="1c0790dc3c3a1c48" providerId="LiveId" clId="{D08CD1F4-7A2E-4819-91D1-9C96C8CA8F4D}"/>
    <pc:docChg chg="modSld">
      <pc:chgData name="Danny Roy" userId="1c0790dc3c3a1c48" providerId="LiveId" clId="{D08CD1F4-7A2E-4819-91D1-9C96C8CA8F4D}" dt="2018-05-05T16:37:58.579" v="309"/>
      <pc:docMkLst>
        <pc:docMk/>
      </pc:docMkLst>
      <pc:sldChg chg="addSp modSp modAnim">
        <pc:chgData name="Danny Roy" userId="1c0790dc3c3a1c48" providerId="LiveId" clId="{D08CD1F4-7A2E-4819-91D1-9C96C8CA8F4D}" dt="2018-05-05T16:37:58.579" v="309"/>
        <pc:sldMkLst>
          <pc:docMk/>
          <pc:sldMk cId="161009480" sldId="264"/>
        </pc:sldMkLst>
        <pc:spChg chg="add mod">
          <ac:chgData name="Danny Roy" userId="1c0790dc3c3a1c48" providerId="LiveId" clId="{D08CD1F4-7A2E-4819-91D1-9C96C8CA8F4D}" dt="2018-05-05T16:09:49.608" v="308" actId="20577"/>
          <ac:spMkLst>
            <pc:docMk/>
            <pc:sldMk cId="161009480" sldId="264"/>
            <ac:spMk id="5" creationId="{302CC61E-6C6C-4600-A7E7-1063929A4048}"/>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0F19F3-7D5E-4D2F-BD84-B7FB52952FC1}" type="datetimeFigureOut">
              <a:rPr lang="en-CA" smtClean="0"/>
              <a:t>2018-05-05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2F9D17-C342-449A-9282-7406E7BEA5FC}" type="slidenum">
              <a:rPr lang="en-CA" smtClean="0"/>
              <a:t>‹#›</a:t>
            </a:fld>
            <a:endParaRPr lang="en-CA"/>
          </a:p>
        </p:txBody>
      </p:sp>
    </p:spTree>
    <p:extLst>
      <p:ext uri="{BB962C8B-B14F-4D97-AF65-F5344CB8AC3E}">
        <p14:creationId xmlns:p14="http://schemas.microsoft.com/office/powerpoint/2010/main" val="241900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www.senecacollege.c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 require more than one slide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35441899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IPv6 has a network address of 48 bits which is assigned by the Internet Society.  Adjacent to the network bits are network prefix bits which businesses can use to divide their address space to match organizational needs.  These bits use CIDR notation to determine which bits have fixed values and which represent the subnet identifier.  The remaining 64 bits are host bits.</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IPv6, the 128-bit address is divided along 16-bit boundaries. Each 16-bit block is converted to a 4-digit hexadecimal number and separated by colons. The resulting representation is known as colon-hexadecimal.</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82732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6784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1175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Compressing Zeros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 types of addresses contain long sequences of zeros. To further simplify the representation of IPv6 addresses, a contiguous sequence of 16-bit blocks set to 0 in the colon-hexadecimal format can be compressed to “::,” known as double-colon.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the link-local address of </a:t>
            </a:r>
            <a:r>
              <a:rPr lang="en-US" sz="1200" b="1" kern="1200" dirty="0">
                <a:solidFill>
                  <a:schemeClr val="tx1"/>
                </a:solidFill>
                <a:effectLst/>
                <a:latin typeface="+mn-lt"/>
                <a:ea typeface="+mn-ea"/>
                <a:cs typeface="+mn-cs"/>
              </a:rPr>
              <a:t>FE80:0:0:0:2AA:FF:FE9A:4CA2</a:t>
            </a:r>
            <a:r>
              <a:rPr lang="en-US" sz="1200" kern="1200" dirty="0">
                <a:solidFill>
                  <a:schemeClr val="tx1"/>
                </a:solidFill>
                <a:effectLst/>
                <a:latin typeface="+mn-lt"/>
                <a:ea typeface="+mn-ea"/>
                <a:cs typeface="+mn-cs"/>
              </a:rPr>
              <a:t> can be compressed to </a:t>
            </a:r>
            <a:r>
              <a:rPr lang="en-US" sz="1200" b="1" kern="1200" dirty="0">
                <a:solidFill>
                  <a:schemeClr val="tx1"/>
                </a:solidFill>
                <a:effectLst/>
                <a:latin typeface="+mn-lt"/>
                <a:ea typeface="+mn-ea"/>
                <a:cs typeface="+mn-cs"/>
              </a:rPr>
              <a:t>FE80::2AA:FF:FE9A:4CA2</a:t>
            </a:r>
            <a:r>
              <a:rPr lang="en-US" sz="1200" kern="1200" dirty="0">
                <a:solidFill>
                  <a:schemeClr val="tx1"/>
                </a:solidFill>
                <a:effectLst/>
                <a:latin typeface="+mn-lt"/>
                <a:ea typeface="+mn-ea"/>
                <a:cs typeface="+mn-cs"/>
              </a:rPr>
              <a:t>. The multicast address FF02:0:0:0:0:0:0:2 can be compressed to FF02::2.</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Zero compression can be used to compress only a single contiguous series of 16-bit blocks expressed in colon-hexadecimal notation. You cannot use zero compression to include part of a 16-bit block. For example, you cannot express </a:t>
            </a:r>
            <a:r>
              <a:rPr lang="en-US" sz="1200" b="1" kern="1200" dirty="0">
                <a:solidFill>
                  <a:schemeClr val="tx1"/>
                </a:solidFill>
                <a:effectLst/>
                <a:latin typeface="+mn-lt"/>
                <a:ea typeface="+mn-ea"/>
                <a:cs typeface="+mn-cs"/>
              </a:rPr>
              <a:t>FF02:30:0:0:0:0:0:5 as FF02:3::5.</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determine how many 0 bits are represented by the double colon, you can count the number of blocks in the compressed address, subtract this number from 8, and then multiply the result by 16. For example, the address FF02::2 has two blocks (the “FF02” block and the “2” block.) The number of 0 bits expressed by the double colon is 96 (96 = (8 – 2)×16).</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Zero compression can be used only once in a given address. Otherwise, you could not determine the number of 0 bits represented by each double colon.</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Zero compression can be used to compress only a single contiguous series of 16-bit blocks expressed in colon-hexadecimal notation. You cannot use zero compression to include part of a 16-bit block.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you cannot express </a:t>
            </a:r>
            <a:r>
              <a:rPr lang="en-US" sz="1200" b="1" kern="1200" dirty="0">
                <a:solidFill>
                  <a:schemeClr val="tx1"/>
                </a:solidFill>
                <a:effectLst/>
                <a:latin typeface="+mn-lt"/>
                <a:ea typeface="+mn-ea"/>
                <a:cs typeface="+mn-cs"/>
              </a:rPr>
              <a:t>FF02:30:0:0:0:0:0:5 as FF02:3::5.</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22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128 bits of the IPv6 address must denote the network address and the host address for packets to be correctly delivered.  IPv6 uses CIDR notation to denote the number of bits used for the network.  Within a network all network hosts will have the same network prefix.  The prefix is indicated as a “/” followed by the number of bits.  For example, </a:t>
            </a:r>
            <a:r>
              <a:rPr lang="en-US" sz="1200" b="1" kern="1200" dirty="0">
                <a:solidFill>
                  <a:schemeClr val="tx1"/>
                </a:solidFill>
                <a:effectLst/>
                <a:latin typeface="+mn-lt"/>
                <a:ea typeface="+mn-ea"/>
                <a:cs typeface="+mn-cs"/>
              </a:rPr>
              <a:t>2001:cdba:9abc:5678::/64</a:t>
            </a:r>
            <a:r>
              <a:rPr lang="en-US" sz="1200" kern="1200" dirty="0">
                <a:solidFill>
                  <a:schemeClr val="tx1"/>
                </a:solidFill>
                <a:effectLst/>
                <a:latin typeface="+mn-lt"/>
                <a:ea typeface="+mn-ea"/>
                <a:cs typeface="+mn-cs"/>
              </a:rPr>
              <a:t> denotes the network address </a:t>
            </a:r>
            <a:r>
              <a:rPr lang="en-US" sz="1200" b="1" kern="1200" dirty="0">
                <a:solidFill>
                  <a:schemeClr val="tx1"/>
                </a:solidFill>
                <a:effectLst/>
                <a:latin typeface="+mn-lt"/>
                <a:ea typeface="+mn-ea"/>
                <a:cs typeface="+mn-cs"/>
              </a:rPr>
              <a:t>2001:cdba:9abc:5678</a:t>
            </a:r>
            <a:r>
              <a:rPr lang="en-US" sz="1200" kern="1200" dirty="0">
                <a:solidFill>
                  <a:schemeClr val="tx1"/>
                </a:solidFill>
                <a:effectLst/>
                <a:latin typeface="+mn-lt"/>
                <a:ea typeface="+mn-ea"/>
                <a:cs typeface="+mn-cs"/>
              </a:rPr>
              <a:t>.  Thus the host addresses range from </a:t>
            </a:r>
            <a:r>
              <a:rPr lang="en-US" sz="1200" b="1" kern="1200" dirty="0">
                <a:solidFill>
                  <a:schemeClr val="tx1"/>
                </a:solidFill>
                <a:effectLst/>
                <a:latin typeface="+mn-lt"/>
                <a:ea typeface="+mn-ea"/>
                <a:cs typeface="+mn-cs"/>
              </a:rPr>
              <a:t>2001:cdba:9abc:5678:0000:0000:0000:0000 up to 2001:cdba:9abc:5678:ffff:ffff:ffff:ffff. </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971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dual environments a special notation is permitted, using the syntax </a:t>
            </a:r>
            <a:r>
              <a:rPr lang="en-US" sz="1200" b="1" kern="1200" dirty="0">
                <a:solidFill>
                  <a:schemeClr val="tx1"/>
                </a:solidFill>
                <a:effectLst/>
                <a:latin typeface="+mn-lt"/>
                <a:ea typeface="+mn-ea"/>
                <a:cs typeface="+mn-cs"/>
              </a:rPr>
              <a:t>x:x:x:x:x:x:d.d.d.d</a:t>
            </a:r>
            <a:r>
              <a:rPr lang="en-US" sz="1200" kern="1200" dirty="0">
                <a:solidFill>
                  <a:schemeClr val="tx1"/>
                </a:solidFill>
                <a:effectLst/>
                <a:latin typeface="+mn-lt"/>
                <a:ea typeface="+mn-ea"/>
                <a:cs typeface="+mn-cs"/>
              </a:rPr>
              <a:t> where the "</a:t>
            </a:r>
            <a:r>
              <a:rPr lang="en-US" sz="1200" kern="1200" dirty="0" err="1">
                <a:solidFill>
                  <a:schemeClr val="tx1"/>
                </a:solidFill>
                <a:effectLst/>
                <a:latin typeface="+mn-lt"/>
                <a:ea typeface="+mn-ea"/>
                <a:cs typeface="+mn-cs"/>
              </a:rPr>
              <a:t>x"s</a:t>
            </a:r>
            <a:r>
              <a:rPr lang="en-US" sz="1200" kern="1200" dirty="0">
                <a:solidFill>
                  <a:schemeClr val="tx1"/>
                </a:solidFill>
                <a:effectLst/>
                <a:latin typeface="+mn-lt"/>
                <a:ea typeface="+mn-ea"/>
                <a:cs typeface="+mn-cs"/>
              </a:rPr>
              <a:t> are the hexadecimal values of the six high-order 16-bit pieces of the address, and the "</a:t>
            </a:r>
            <a:r>
              <a:rPr lang="en-US" sz="1200" kern="1200" dirty="0" err="1">
                <a:solidFill>
                  <a:schemeClr val="tx1"/>
                </a:solidFill>
                <a:effectLst/>
                <a:latin typeface="+mn-lt"/>
                <a:ea typeface="+mn-ea"/>
                <a:cs typeface="+mn-cs"/>
              </a:rPr>
              <a:t>d"s</a:t>
            </a:r>
            <a:r>
              <a:rPr lang="en-US" sz="1200" kern="1200" dirty="0">
                <a:solidFill>
                  <a:schemeClr val="tx1"/>
                </a:solidFill>
                <a:effectLst/>
                <a:latin typeface="+mn-lt"/>
                <a:ea typeface="+mn-ea"/>
                <a:cs typeface="+mn-cs"/>
              </a:rPr>
              <a:t> are the decimal values of the four low-order 8-bit pieces of the address (standard IPv4 representation) with a prefix length of 96. For example, the IPv4 address 126.101.64.1 can be represented as </a:t>
            </a:r>
            <a:r>
              <a:rPr lang="en-US" sz="1200" b="1" kern="1200" dirty="0">
                <a:solidFill>
                  <a:schemeClr val="tx1"/>
                </a:solidFill>
                <a:effectLst/>
                <a:latin typeface="+mn-lt"/>
                <a:ea typeface="+mn-ea"/>
                <a:cs typeface="+mn-cs"/>
              </a:rPr>
              <a:t>::126.101.64.1/96.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The exception to this rule is the 127.0.0.1 loop back address to test if TCP/IP is properly installed on the local interface.  This address has an IPv6 representation of ::1/128.</a:t>
            </a:r>
            <a:endParaRPr lang="en-CA" sz="1200" b="1"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8346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dual stack approach is an important feature to ensure compatibility between IPv4 and IPv6 hosts.  However, it is possible that packets will arrive at routers that are not IPv6 enabled.  To solve this problem a process can </a:t>
            </a:r>
            <a:r>
              <a:rPr lang="en-US" sz="1200" b="1" kern="1200" dirty="0">
                <a:solidFill>
                  <a:schemeClr val="tx1"/>
                </a:solidFill>
                <a:effectLst/>
                <a:latin typeface="+mn-lt"/>
                <a:ea typeface="+mn-ea"/>
                <a:cs typeface="+mn-cs"/>
              </a:rPr>
              <a:t>IPv6 over IPv4 tunneling</a:t>
            </a:r>
            <a:r>
              <a:rPr lang="en-US" sz="1200" kern="1200" dirty="0">
                <a:solidFill>
                  <a:schemeClr val="tx1"/>
                </a:solidFill>
                <a:effectLst/>
                <a:latin typeface="+mn-lt"/>
                <a:ea typeface="+mn-ea"/>
                <a:cs typeface="+mn-cs"/>
              </a:rPr>
              <a:t> has been defined.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Suppose you are at work and have a dual stack host and you want to send a file to your home, which also has a dual stack.  However, the upstream ISP is not IPv6 enabled.  How can you send this file?  The Internet layer of PC A will encapsulate the IPv6 address inside an IPv4 address, so the packet can travel over the ISP network and then PC B’s Internet layer will de-encapsulate the address.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 would a router or host know which protocol to use?  This would be determined by the DNS records.</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37448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How would a router or host know which protocol to use?  This would be determined by the DNS records.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Users communicate on the Internet using fully qualified domain names (FQDN), not IP addresses.  DNS records map the IP address to the domain name.  Thus, the transition from IPv4 to IPv6, from a user’s point of view will be invisible.  For instance, assume that we have a dual stack host, and we want to access the URL https://www.senecacollege.ca. A dual stack node will behave as follows: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If www.senecacollege.ca resolves to an IPv4 address, connect to the IPv4 address.  In such a case, the DNS database record for www.senecacollege.ca will be as follows:</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www.senecacollege.ca. IN A 142.204.0.0</a:t>
            </a:r>
            <a:br>
              <a:rPr lang="en-US" sz="1200" b="1"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 If www.senecacollege.ca resolves to an IPv6 address, connect to the IPv6 address.</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www.senecacollege.ca. IN AAAA FE80:DC28:ffff::1234</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If www.senecacollege.ca resolves to multiple IPv4/v6 addresses, IPv6 addresses will be tried first, and then IPv4 addresses will be tried. For example, with the following DNS records, we will try connecting to </a:t>
            </a:r>
            <a:r>
              <a:rPr lang="en-US" sz="1200" b="1" kern="1200" dirty="0">
                <a:solidFill>
                  <a:schemeClr val="tx1"/>
                </a:solidFill>
                <a:effectLst/>
                <a:latin typeface="+mn-lt"/>
                <a:ea typeface="+mn-ea"/>
                <a:cs typeface="+mn-cs"/>
              </a:rPr>
              <a:t>FE80:DC28:ffff::1234</a:t>
            </a:r>
            <a:r>
              <a:rPr lang="en-US" sz="1200" kern="1200" dirty="0">
                <a:solidFill>
                  <a:schemeClr val="tx1"/>
                </a:solidFill>
                <a:effectLst/>
                <a:latin typeface="+mn-lt"/>
                <a:ea typeface="+mn-ea"/>
                <a:cs typeface="+mn-cs"/>
              </a:rPr>
              <a:t>, then</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www.senecacollege.ca IN</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AAAA</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FE80:DC28:ffff::1234</a:t>
            </a: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www.senecacollege.ca IN AAAA</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FE80:DC28:ffff::5678</a:t>
            </a: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r>
              <a:rPr lang="en-US" sz="1200" b="1" u="none" strike="noStrike" kern="1200" dirty="0">
                <a:solidFill>
                  <a:schemeClr val="tx1"/>
                </a:solidFill>
                <a:effectLst/>
                <a:latin typeface="+mn-lt"/>
                <a:ea typeface="+mn-ea"/>
                <a:cs typeface="+mn-cs"/>
                <a:hlinkClick r:id="rId3"/>
              </a:rPr>
              <a:t>www.senecacollege.ca</a:t>
            </a:r>
            <a:r>
              <a:rPr lang="en-US" sz="1200" b="1" kern="1200" dirty="0">
                <a:solidFill>
                  <a:schemeClr val="tx1"/>
                </a:solidFill>
                <a:effectLst/>
                <a:latin typeface="+mn-lt"/>
                <a:ea typeface="+mn-ea"/>
                <a:cs typeface="+mn-cs"/>
              </a:rPr>
              <a:t> IN A 142.204.0.0</a:t>
            </a:r>
            <a:br>
              <a:rPr lang="en-US" sz="1200" b="1"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Since we assume that IPv6 hosts will be able to use IPv4 as well, the Internet will be filled with IPv4/v6 dual stack devices for the near future, until the use of IPv6 becomes dominant</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6628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22890676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From a programmer’s perspective IPv6 is very different that IPv4 programming and will present some new challenges.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5120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326221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IPv4 addresses provided a rigid format: </a:t>
            </a:r>
            <a:r>
              <a:rPr lang="en-US" sz="1200" b="1" kern="1200" dirty="0">
                <a:solidFill>
                  <a:schemeClr val="tx1"/>
                </a:solidFill>
                <a:effectLst/>
                <a:latin typeface="+mn-lt"/>
                <a:ea typeface="+mn-ea"/>
                <a:cs typeface="+mn-cs"/>
              </a:rPr>
              <a:t>10.0.10.1</a:t>
            </a:r>
            <a:r>
              <a:rPr lang="en-US" sz="1200" kern="1200" dirty="0">
                <a:solidFill>
                  <a:schemeClr val="tx1"/>
                </a:solidFill>
                <a:effectLst/>
                <a:latin typeface="+mn-lt"/>
                <a:ea typeface="+mn-ea"/>
                <a:cs typeface="+mn-cs"/>
              </a:rPr>
              <a:t>.  IPv6 addresses are less rigid because of the convention of using a double colon to provide a truncated address, such </a:t>
            </a:r>
            <a:r>
              <a:rPr lang="en-US" sz="1200" b="1" kern="1200" dirty="0">
                <a:solidFill>
                  <a:schemeClr val="tx1"/>
                </a:solidFill>
                <a:effectLst/>
                <a:latin typeface="+mn-lt"/>
                <a:ea typeface="+mn-ea"/>
                <a:cs typeface="+mn-cs"/>
              </a:rPr>
              <a:t>1004:0:0:0:0:0:0:10</a:t>
            </a:r>
            <a:r>
              <a:rPr lang="en-US" sz="1200" kern="1200" dirty="0">
                <a:solidFill>
                  <a:schemeClr val="tx1"/>
                </a:solidFill>
                <a:effectLst/>
                <a:latin typeface="+mn-lt"/>
                <a:ea typeface="+mn-ea"/>
                <a:cs typeface="+mn-cs"/>
              </a:rPr>
              <a:t>, can be written as </a:t>
            </a:r>
            <a:r>
              <a:rPr lang="en-US" sz="1200" b="1" kern="1200" dirty="0">
                <a:solidFill>
                  <a:schemeClr val="tx1"/>
                </a:solidFill>
                <a:effectLst/>
                <a:latin typeface="+mn-lt"/>
                <a:ea typeface="+mn-ea"/>
                <a:cs typeface="+mn-cs"/>
              </a:rPr>
              <a:t>1004::1</a:t>
            </a:r>
            <a:r>
              <a:rPr lang="en-US" sz="1200" kern="1200" dirty="0">
                <a:solidFill>
                  <a:schemeClr val="tx1"/>
                </a:solidFill>
                <a:effectLst/>
                <a:latin typeface="+mn-lt"/>
                <a:ea typeface="+mn-ea"/>
                <a:cs typeface="+mn-cs"/>
              </a:rPr>
              <a:t>.  This requires programmers to take this capacity into account when creating user interfaces which display the IPv6 address.  Also, the text box must be capable of supporting the IPv6 address with the embedded IPv4 address, such as  </a:t>
            </a:r>
            <a:r>
              <a:rPr lang="en-US" sz="1200" b="1" kern="1200" dirty="0">
                <a:solidFill>
                  <a:schemeClr val="tx1"/>
                </a:solidFill>
                <a:effectLst/>
                <a:latin typeface="+mn-lt"/>
                <a:ea typeface="+mn-ea"/>
                <a:cs typeface="+mn-cs"/>
              </a:rPr>
              <a:t>0000:0000:0000:0000:0000:0000:ffff:10.0.10.1.  </a:t>
            </a:r>
            <a:r>
              <a:rPr lang="en-US" sz="1200" kern="1200" dirty="0">
                <a:solidFill>
                  <a:schemeClr val="tx1"/>
                </a:solidFill>
                <a:effectLst/>
                <a:latin typeface="+mn-lt"/>
                <a:ea typeface="+mn-ea"/>
                <a:cs typeface="+mn-cs"/>
              </a:rPr>
              <a:t>An if the scope </a:t>
            </a:r>
            <a:r>
              <a:rPr lang="en-US" sz="1200" kern="1200" dirty="0" err="1">
                <a:solidFill>
                  <a:schemeClr val="tx1"/>
                </a:solidFill>
                <a:effectLst/>
                <a:latin typeface="+mn-lt"/>
                <a:ea typeface="+mn-ea"/>
                <a:cs typeface="+mn-cs"/>
              </a:rPr>
              <a:t>idenitifer</a:t>
            </a:r>
            <a:r>
              <a:rPr lang="en-US" sz="1200" kern="1200" dirty="0">
                <a:solidFill>
                  <a:schemeClr val="tx1"/>
                </a:solidFill>
                <a:effectLst/>
                <a:latin typeface="+mn-lt"/>
                <a:ea typeface="+mn-ea"/>
                <a:cs typeface="+mn-cs"/>
              </a:rPr>
              <a:t> is added to the address the length could be increased by another eleven characters.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Addressing in IPv6, due to many factors such as length, complexity, and the significance of sections within the IPv6 address space, is not conducive to modification or specification by users. Therefore, the need to provide users with the capability of specifying their own address is reduced. Additionally, due to the complexity associated with IPv6 addressing, providing administrators with the capability of specifying IPv6 address information is not likely to occur on a per-node basis.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Displaying an IPv6 address in the UI is not inconceivable, and therefore developers should consider the variability in the size of an IPv6 address when modifying an application to support IPv6.</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rest of this section discusses the difference between IPv4 address length predictability and IPv6 address length considerations. This section presumes IPv6 addresses are being displayed in their hexadecimal representation.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IPv4 addresses are predictable in size, because they rigidly follow dotted decimal notation, as the following address example illustrates: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10.10.256.1</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With the complexities of the IPv6 format and the difficulty in associating it with a host, it is more likely that the user will rely on name based notation rather than number based notation.  It is predicted that with IPv6 DNS will play a greater role in dynamically allocating addresses. In which case, a text box in the user interface may not be necessary ( unless the application is an administrative program). Here are the following topics programmers need to consider:</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Should number based or named base notation be used?</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Should the truncated addresses be used in the interface? The double colon is an optional method of notation to simplify the address, not a specification.</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Does the user need specific parts of the address, such as the subnet prefix, scope identifier or other subfields?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Lastly, if the user is to enter an IPv6 address as part of the URL, the address must be enclosed in square brackets to avoid ambiguity with the port number which is also separated by a colon. For example: </a:t>
            </a:r>
            <a:r>
              <a:rPr lang="en-US" sz="1200" b="1" kern="1200" dirty="0">
                <a:solidFill>
                  <a:schemeClr val="tx1"/>
                </a:solidFill>
                <a:effectLst/>
                <a:latin typeface="+mn-lt"/>
                <a:ea typeface="+mn-ea"/>
                <a:cs typeface="+mn-cs"/>
              </a:rPr>
              <a:t>http://[F380:DC28:ffff::1]:80/64</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0379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a simple switch statement to determine if the address family and handle it in dotted decimal notation or IPv6 and handle it in hexadecimal notation.  Unfortunately, the answer is not as simple.  Code like the above must be avoided for the following reasons:</a:t>
            </a:r>
            <a:endParaRPr lang="en-CA" sz="1200" kern="1200" dirty="0">
              <a:solidFill>
                <a:schemeClr val="tx1"/>
              </a:solidFill>
              <a:effectLst/>
              <a:latin typeface="+mn-lt"/>
              <a:ea typeface="+mn-ea"/>
              <a:cs typeface="+mn-cs"/>
            </a:endParaRPr>
          </a:p>
          <a:p>
            <a:endParaRPr lang="en-CA" dirty="0"/>
          </a:p>
          <a:p>
            <a:r>
              <a:rPr lang="en-US" sz="1200" kern="1200" dirty="0">
                <a:solidFill>
                  <a:schemeClr val="tx1"/>
                </a:solidFill>
                <a:effectLst/>
                <a:latin typeface="+mn-lt"/>
                <a:ea typeface="+mn-ea"/>
                <a:cs typeface="+mn-cs"/>
              </a:rPr>
              <a:t>We use a simple switch statement to determine if the address family and handle it in dotted decimal notation or IPv6 and handle it in hexadecimal notation.  Unfortunately, the answer is not as simple.  Code like the above must be avoided for the following reasons:</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1.	Hardcoding the address family must be avoided because the application will not function unless the operating system supports the address family.  For the near future, there will be devices that are IPv4 specific, IPv6 specific, or IPv6/v4 dual stack.  Hardcoding the address will make interoperability difficult.</a:t>
            </a:r>
            <a:endParaRPr lang="en-CA" sz="1200" kern="1200" dirty="0">
              <a:solidFill>
                <a:schemeClr val="tx1"/>
              </a:solidFill>
              <a:effectLst/>
              <a:latin typeface="+mn-lt"/>
              <a:ea typeface="+mn-ea"/>
              <a:cs typeface="+mn-cs"/>
            </a:endParaRPr>
          </a:p>
          <a:p>
            <a:pPr marL="228600" lvl="0" indent="-228600">
              <a:buAutoNum type="arabicPeriod" startAt="2"/>
            </a:pPr>
            <a:r>
              <a:rPr lang="en-US" sz="1200" kern="1200" dirty="0">
                <a:solidFill>
                  <a:schemeClr val="tx1"/>
                </a:solidFill>
                <a:effectLst/>
                <a:latin typeface="+mn-lt"/>
                <a:ea typeface="+mn-ea"/>
                <a:cs typeface="+mn-cs"/>
              </a:rPr>
              <a:t>If a new protocol is developed applications which are family independent will not need to be written. On the other hand, a family dependent application will need to be changed</a:t>
            </a:r>
          </a:p>
          <a:p>
            <a:pPr marL="228600" lvl="0" indent="-228600">
              <a:buAutoNum type="arabicPeriod" startAt="2"/>
            </a:pPr>
            <a:r>
              <a:rPr lang="en-US" sz="1200" kern="1200" dirty="0">
                <a:solidFill>
                  <a:schemeClr val="tx1"/>
                </a:solidFill>
                <a:effectLst/>
                <a:latin typeface="+mn-lt"/>
                <a:ea typeface="+mn-ea"/>
                <a:cs typeface="+mn-cs"/>
              </a:rPr>
              <a:t> A device that is IPv4 specific will not know how to tunnel a IPv6 address inside of an IPv4 packet.</a:t>
            </a:r>
          </a:p>
          <a:p>
            <a:pPr marL="0" lvl="0" indent="0">
              <a:buNone/>
            </a:pP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Interoperability will be increased if family independent structures and functions are used.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ensure IPv6 interoperability, review the IPv4 code base looking for inappropriate controls.  If checking UNIX applications use grep to check for any family specific functions listed below.</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Windows has provided a tool called Checkv4.exe available in the Microsoft SDK or a web download.  When you run your code through the utility it alerts you of any IPv4 specific data structures and function calls.  Alternatively, you can search your code base for instances of the </a:t>
            </a:r>
            <a:r>
              <a:rPr lang="en-US" sz="1200" b="1"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and </a:t>
            </a:r>
            <a:r>
              <a:rPr lang="en-US" sz="1200" b="1" kern="1200" dirty="0" err="1">
                <a:solidFill>
                  <a:schemeClr val="tx1"/>
                </a:solidFill>
                <a:effectLst/>
                <a:latin typeface="+mn-lt"/>
                <a:ea typeface="+mn-ea"/>
                <a:cs typeface="+mn-cs"/>
              </a:rPr>
              <a:t>sockaddr_in</a:t>
            </a:r>
            <a:r>
              <a:rPr lang="en-US" sz="1200" kern="1200" dirty="0">
                <a:solidFill>
                  <a:schemeClr val="tx1"/>
                </a:solidFill>
                <a:effectLst/>
                <a:latin typeface="+mn-lt"/>
                <a:ea typeface="+mn-ea"/>
                <a:cs typeface="+mn-cs"/>
              </a:rPr>
              <a:t> structures, and change all such usage (and other associated code, as appropriate) to the </a:t>
            </a:r>
            <a:r>
              <a:rPr lang="en-US" sz="1200" b="1" kern="1200" dirty="0">
                <a:solidFill>
                  <a:schemeClr val="tx1"/>
                </a:solidFill>
                <a:effectLst/>
                <a:latin typeface="+mn-lt"/>
                <a:ea typeface="+mn-ea"/>
                <a:cs typeface="+mn-cs"/>
              </a:rPr>
              <a:t>SOCKADDR_STORAGE</a:t>
            </a:r>
            <a:r>
              <a:rPr lang="en-US" sz="1200" kern="1200" dirty="0">
                <a:solidFill>
                  <a:schemeClr val="tx1"/>
                </a:solidFill>
                <a:effectLst/>
                <a:latin typeface="+mn-lt"/>
                <a:ea typeface="+mn-ea"/>
                <a:cs typeface="+mn-cs"/>
              </a:rPr>
              <a:t> structure.</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51556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following APIs that take struct </a:t>
            </a:r>
            <a:r>
              <a:rPr lang="en-US" sz="1200" kern="1200" dirty="0" err="1">
                <a:solidFill>
                  <a:schemeClr val="tx1"/>
                </a:solidFill>
                <a:effectLst/>
                <a:latin typeface="+mn-lt"/>
                <a:ea typeface="+mn-ea"/>
                <a:cs typeface="+mn-cs"/>
              </a:rPr>
              <a:t>in_addr</a:t>
            </a:r>
            <a:r>
              <a:rPr lang="en-US" sz="1200" kern="1200" dirty="0">
                <a:solidFill>
                  <a:schemeClr val="tx1"/>
                </a:solidFill>
                <a:effectLst/>
                <a:latin typeface="+mn-lt"/>
                <a:ea typeface="+mn-ea"/>
                <a:cs typeface="+mn-cs"/>
              </a:rPr>
              <a:t> or struct in6_addr, should be avoided.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br>
              <a:rPr lang="en-US" sz="1200" kern="1200" dirty="0">
                <a:solidFill>
                  <a:schemeClr val="tx1"/>
                </a:solidFill>
                <a:effectLst/>
                <a:latin typeface="+mn-lt"/>
                <a:ea typeface="+mn-ea"/>
                <a:cs typeface="+mn-cs"/>
              </a:rPr>
            </a:br>
            <a:r>
              <a:rPr lang="en-US" sz="1200" kern="1200" dirty="0" err="1">
                <a:solidFill>
                  <a:schemeClr val="tx1"/>
                </a:solidFill>
                <a:effectLst/>
                <a:latin typeface="+mn-lt"/>
                <a:ea typeface="+mn-ea"/>
                <a:cs typeface="+mn-cs"/>
              </a:rPr>
              <a:t>inet_addr</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inet_aton</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inet_lnaof</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inet_makeaddr</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inet_netof</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inet_network</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inet_ntoa</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inet_ntop</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inet_pton</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gethostbyname</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gethostbyname2,</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gethostbyaddr</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getservbyname</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getservbyport</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5131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create a socket, the socket family, type of socket and protocol type need to be specified.  This could be written as follows: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 = socket(AF_INET, SOCK_STREAM, IPPROTO_TCP);</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AF_INET identifies a IPv4 address space, SOCK_STREAM indicates a reliable protocol and IPPROTO_TCP specifies the TCP protocol (SOCK_STREAM and IPPROTO_TCP are used together). To initialize an IPv4 socket, the API defines the following C data structure is used.</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Definition of </a:t>
            </a:r>
            <a:r>
              <a:rPr lang="en-US" sz="1200" b="1" kern="1200" dirty="0" err="1">
                <a:solidFill>
                  <a:schemeClr val="tx1"/>
                </a:solidFill>
                <a:effectLst/>
                <a:latin typeface="+mn-lt"/>
                <a:ea typeface="+mn-ea"/>
                <a:cs typeface="+mn-cs"/>
              </a:rPr>
              <a:t>sockaddr_in</a:t>
            </a:r>
            <a:r>
              <a:rPr lang="en-US" sz="1200" b="1" kern="1200" dirty="0">
                <a:solidFill>
                  <a:schemeClr val="tx1"/>
                </a:solidFill>
                <a:effectLst/>
                <a:latin typeface="+mn-lt"/>
                <a:ea typeface="+mn-ea"/>
                <a:cs typeface="+mn-cs"/>
              </a:rPr>
              <a:t>:</a:t>
            </a:r>
            <a:br>
              <a:rPr lang="en-US" sz="1200" b="1"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struct </a:t>
            </a:r>
            <a:r>
              <a:rPr lang="en-US" sz="1200" kern="1200" dirty="0" err="1">
                <a:solidFill>
                  <a:schemeClr val="tx1"/>
                </a:solidFill>
                <a:effectLst/>
                <a:latin typeface="+mn-lt"/>
                <a:ea typeface="+mn-ea"/>
                <a:cs typeface="+mn-cs"/>
              </a:rPr>
              <a:t>sockaddr_in</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u_int8_t </a:t>
            </a:r>
            <a:r>
              <a:rPr lang="en-US" sz="1200" kern="1200" dirty="0" err="1">
                <a:solidFill>
                  <a:schemeClr val="tx1"/>
                </a:solidFill>
                <a:effectLst/>
                <a:latin typeface="+mn-lt"/>
                <a:ea typeface="+mn-ea"/>
                <a:cs typeface="+mn-cs"/>
              </a:rPr>
              <a:t>sin_len</a:t>
            </a:r>
            <a:r>
              <a:rPr lang="en-US" sz="1200" kern="1200" dirty="0">
                <a:solidFill>
                  <a:schemeClr val="tx1"/>
                </a:solidFill>
                <a:effectLst/>
                <a:latin typeface="+mn-lt"/>
                <a:ea typeface="+mn-ea"/>
                <a:cs typeface="+mn-cs"/>
              </a:rPr>
              <a:t>; /* length of </a:t>
            </a:r>
            <a:r>
              <a:rPr lang="en-US" sz="1200"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u_int8_t </a:t>
            </a:r>
            <a:r>
              <a:rPr lang="en-US" sz="1200" kern="1200" dirty="0" err="1">
                <a:solidFill>
                  <a:schemeClr val="tx1"/>
                </a:solidFill>
                <a:effectLst/>
                <a:latin typeface="+mn-lt"/>
                <a:ea typeface="+mn-ea"/>
                <a:cs typeface="+mn-cs"/>
              </a:rPr>
              <a:t>sin_family</a:t>
            </a:r>
            <a:r>
              <a:rPr lang="en-US" sz="1200" kern="1200" dirty="0">
                <a:solidFill>
                  <a:schemeClr val="tx1"/>
                </a:solidFill>
                <a:effectLst/>
                <a:latin typeface="+mn-lt"/>
                <a:ea typeface="+mn-ea"/>
                <a:cs typeface="+mn-cs"/>
              </a:rPr>
              <a:t>; /* address family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u_int16_t </a:t>
            </a:r>
            <a:r>
              <a:rPr lang="en-US" sz="1200" kern="1200" dirty="0" err="1">
                <a:solidFill>
                  <a:schemeClr val="tx1"/>
                </a:solidFill>
                <a:effectLst/>
                <a:latin typeface="+mn-lt"/>
                <a:ea typeface="+mn-ea"/>
                <a:cs typeface="+mn-cs"/>
              </a:rPr>
              <a:t>sin_port</a:t>
            </a:r>
            <a:r>
              <a:rPr lang="en-US" sz="1200" kern="1200" dirty="0">
                <a:solidFill>
                  <a:schemeClr val="tx1"/>
                </a:solidFill>
                <a:effectLst/>
                <a:latin typeface="+mn-lt"/>
                <a:ea typeface="+mn-ea"/>
                <a:cs typeface="+mn-cs"/>
              </a:rPr>
              <a:t>; /* TCP/UDP port number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struct </a:t>
            </a:r>
            <a:r>
              <a:rPr lang="en-US" sz="1200" kern="1200" dirty="0" err="1">
                <a:solidFill>
                  <a:schemeClr val="tx1"/>
                </a:solidFill>
                <a:effectLst/>
                <a:latin typeface="+mn-lt"/>
                <a:ea typeface="+mn-ea"/>
                <a:cs typeface="+mn-cs"/>
              </a:rPr>
              <a:t>in_addr</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sin_addr</a:t>
            </a:r>
            <a:r>
              <a:rPr lang="en-US" sz="1200" kern="1200" dirty="0">
                <a:solidFill>
                  <a:schemeClr val="tx1"/>
                </a:solidFill>
                <a:effectLst/>
                <a:latin typeface="+mn-lt"/>
                <a:ea typeface="+mn-ea"/>
                <a:cs typeface="+mn-cs"/>
              </a:rPr>
              <a:t>; /* IPv4 address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int8_t </a:t>
            </a:r>
            <a:r>
              <a:rPr lang="en-US" sz="1200" kern="1200" dirty="0" err="1">
                <a:solidFill>
                  <a:schemeClr val="tx1"/>
                </a:solidFill>
                <a:effectLst/>
                <a:latin typeface="+mn-lt"/>
                <a:ea typeface="+mn-ea"/>
                <a:cs typeface="+mn-cs"/>
              </a:rPr>
              <a:t>sin_zero</a:t>
            </a:r>
            <a:r>
              <a:rPr lang="en-US" sz="1200" kern="1200" dirty="0">
                <a:solidFill>
                  <a:schemeClr val="tx1"/>
                </a:solidFill>
                <a:effectLst/>
                <a:latin typeface="+mn-lt"/>
                <a:ea typeface="+mn-ea"/>
                <a:cs typeface="+mn-cs"/>
              </a:rPr>
              <a:t>[8]; /* padding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create a socket in IPv6 is very similar:</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 = socket(AF_INET6, SOCK_STREAM, IPPROTO_TCP);</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IPv6 uses a socket API with a C structure called sockaddr_in6.   You can see that the structures are very similar except sock_addr_in6 will store a 128 bit address.  There are also two addition fields: sin6_flowinfo and sin6_scope_id to handle new features of IPv6.</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Definition of sockaddr_in6:</a:t>
            </a:r>
            <a:br>
              <a:rPr lang="en-US" sz="1200" b="1"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struct sockaddr_in6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u_int8_t sin6_len; /* length of this struct (</a:t>
            </a:r>
            <a:r>
              <a:rPr lang="en-US" sz="1200" kern="1200" dirty="0" err="1">
                <a:solidFill>
                  <a:schemeClr val="tx1"/>
                </a:solidFill>
                <a:effectLst/>
                <a:latin typeface="+mn-lt"/>
                <a:ea typeface="+mn-ea"/>
                <a:cs typeface="+mn-cs"/>
              </a:rPr>
              <a:t>socklen_t</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u_int8_t sin6_family; /* AF_INET6 (</a:t>
            </a:r>
            <a:r>
              <a:rPr lang="en-US" sz="1200" kern="1200" dirty="0" err="1">
                <a:solidFill>
                  <a:schemeClr val="tx1"/>
                </a:solidFill>
                <a:effectLst/>
                <a:latin typeface="+mn-lt"/>
                <a:ea typeface="+mn-ea"/>
                <a:cs typeface="+mn-cs"/>
              </a:rPr>
              <a:t>sa_family_t</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u_int16_t sin6_port; /* Transport layer port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u_int32_t sin6_flowinfo; /* IP6 flow information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struct in6_addr sin6_addr; /* IP6 address*/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u_int32_t sin6_scope_id; /* scope zone index*/</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Source Jun-</a:t>
            </a:r>
            <a:r>
              <a:rPr lang="en-US" sz="1200" kern="1200" dirty="0" err="1">
                <a:solidFill>
                  <a:schemeClr val="tx1"/>
                </a:solidFill>
                <a:effectLst/>
                <a:latin typeface="+mn-lt"/>
                <a:ea typeface="+mn-ea"/>
                <a:cs typeface="+mn-cs"/>
              </a:rPr>
              <a:t>ichiro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itojun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Hagino</a:t>
            </a:r>
            <a:r>
              <a:rPr lang="en-US" sz="1200" kern="1200" dirty="0">
                <a:solidFill>
                  <a:schemeClr val="tx1"/>
                </a:solidFill>
                <a:effectLst/>
                <a:latin typeface="+mn-lt"/>
                <a:ea typeface="+mn-ea"/>
                <a:cs typeface="+mn-cs"/>
              </a:rPr>
              <a:t>, “IPv6 Network </a:t>
            </a:r>
            <a:r>
              <a:rPr lang="en-US" sz="1200" kern="1200" dirty="0" err="1">
                <a:solidFill>
                  <a:schemeClr val="tx1"/>
                </a:solidFill>
                <a:effectLst/>
                <a:latin typeface="+mn-lt"/>
                <a:ea typeface="+mn-ea"/>
                <a:cs typeface="+mn-cs"/>
              </a:rPr>
              <a:t>Programming”,Elsevier</a:t>
            </a:r>
            <a:r>
              <a:rPr lang="en-US" sz="1200" kern="1200" dirty="0">
                <a:solidFill>
                  <a:schemeClr val="tx1"/>
                </a:solidFill>
                <a:effectLst/>
                <a:latin typeface="+mn-lt"/>
                <a:ea typeface="+mn-ea"/>
                <a:cs typeface="+mn-cs"/>
              </a:rPr>
              <a:t> Digital Press, New York, 2004,pp12-13</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8485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support IPv4/v6 dual stack, we need to handle both IPv4 and IPv6 addresses. This can be done using the </a:t>
            </a:r>
            <a:r>
              <a:rPr lang="en-US" sz="1200" kern="1200" dirty="0" err="1">
                <a:solidFill>
                  <a:schemeClr val="tx1"/>
                </a:solidFill>
                <a:effectLst/>
                <a:latin typeface="+mn-lt"/>
                <a:ea typeface="+mn-ea"/>
                <a:cs typeface="+mn-cs"/>
              </a:rPr>
              <a:t>sockaddrs</a:t>
            </a:r>
            <a:r>
              <a:rPr lang="en-US" sz="1200" kern="1200" dirty="0">
                <a:solidFill>
                  <a:schemeClr val="tx1"/>
                </a:solidFill>
                <a:effectLst/>
                <a:latin typeface="+mn-lt"/>
                <a:ea typeface="+mn-ea"/>
                <a:cs typeface="+mn-cs"/>
              </a:rPr>
              <a:t> data structure. With </a:t>
            </a:r>
            <a:r>
              <a:rPr lang="en-US" sz="1200" kern="1200" dirty="0" err="1">
                <a:solidFill>
                  <a:schemeClr val="tx1"/>
                </a:solidFill>
                <a:effectLst/>
                <a:latin typeface="+mn-lt"/>
                <a:ea typeface="+mn-ea"/>
                <a:cs typeface="+mn-cs"/>
              </a:rPr>
              <a:t>sockaddrs</a:t>
            </a:r>
            <a:r>
              <a:rPr lang="en-US" sz="1200" kern="1200" dirty="0">
                <a:solidFill>
                  <a:schemeClr val="tx1"/>
                </a:solidFill>
                <a:effectLst/>
                <a:latin typeface="+mn-lt"/>
                <a:ea typeface="+mn-ea"/>
                <a:cs typeface="+mn-cs"/>
              </a:rPr>
              <a:t>, the data contains the identification of address family, so we can pass around the address data using pointers and let the called function handle it.</a:t>
            </a:r>
            <a:br>
              <a:rPr lang="en-US" sz="1200" kern="1200" dirty="0">
                <a:solidFill>
                  <a:schemeClr val="tx1"/>
                </a:solidFill>
                <a:effectLst/>
                <a:latin typeface="+mn-lt"/>
                <a:ea typeface="+mn-ea"/>
                <a:cs typeface="+mn-cs"/>
              </a:rPr>
            </a:b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extern </a:t>
            </a:r>
            <a:r>
              <a:rPr lang="en-US" sz="1200" kern="1200" dirty="0" err="1">
                <a:solidFill>
                  <a:schemeClr val="tx1"/>
                </a:solidFill>
                <a:effectLst/>
                <a:latin typeface="+mn-lt"/>
                <a:ea typeface="+mn-ea"/>
                <a:cs typeface="+mn-cs"/>
              </a:rPr>
              <a:t>int</a:t>
            </a:r>
            <a:r>
              <a:rPr lang="en-US" sz="1200" kern="1200" dirty="0">
                <a:solidFill>
                  <a:schemeClr val="tx1"/>
                </a:solidFill>
                <a:effectLst/>
                <a:latin typeface="+mn-lt"/>
                <a:ea typeface="+mn-ea"/>
                <a:cs typeface="+mn-cs"/>
              </a:rPr>
              <a:t> foo(struct </a:t>
            </a:r>
            <a:r>
              <a:rPr lang="en-US" sz="1200"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main(</a:t>
            </a:r>
            <a:r>
              <a:rPr lang="en-US" sz="1200" kern="1200" dirty="0" err="1">
                <a:solidFill>
                  <a:schemeClr val="tx1"/>
                </a:solidFill>
                <a:effectLst/>
                <a:latin typeface="+mn-lt"/>
                <a:ea typeface="+mn-ea"/>
                <a:cs typeface="+mn-cs"/>
              </a:rPr>
              <a:t>argc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argv</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argc</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char **</a:t>
            </a:r>
            <a:r>
              <a:rPr lang="en-US" sz="1200" kern="1200" dirty="0" err="1">
                <a:solidFill>
                  <a:schemeClr val="tx1"/>
                </a:solidFill>
                <a:effectLst/>
                <a:latin typeface="+mn-lt"/>
                <a:ea typeface="+mn-ea"/>
                <a:cs typeface="+mn-cs"/>
              </a:rPr>
              <a:t>argv</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struct </a:t>
            </a:r>
            <a:r>
              <a:rPr lang="en-US" sz="1200" kern="1200" dirty="0" err="1">
                <a:solidFill>
                  <a:schemeClr val="tx1"/>
                </a:solidFill>
                <a:effectLst/>
                <a:latin typeface="+mn-lt"/>
                <a:ea typeface="+mn-ea"/>
                <a:cs typeface="+mn-cs"/>
              </a:rPr>
              <a:t>sockaddr_in</a:t>
            </a:r>
            <a:r>
              <a:rPr lang="en-US" sz="1200" kern="1200" dirty="0">
                <a:solidFill>
                  <a:schemeClr val="tx1"/>
                </a:solidFill>
                <a:effectLst/>
                <a:latin typeface="+mn-lt"/>
                <a:ea typeface="+mn-ea"/>
                <a:cs typeface="+mn-cs"/>
              </a:rPr>
              <a:t> sin;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setup sin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foo((struct </a:t>
            </a:r>
            <a:r>
              <a:rPr lang="en-US" sz="1200"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*)&amp;sin);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foo(</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struct </a:t>
            </a:r>
            <a:r>
              <a:rPr lang="en-US" sz="1200"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switch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-&gt;</a:t>
            </a:r>
            <a:r>
              <a:rPr lang="en-US" sz="1200" kern="1200" dirty="0" err="1">
                <a:solidFill>
                  <a:schemeClr val="tx1"/>
                </a:solidFill>
                <a:effectLst/>
                <a:latin typeface="+mn-lt"/>
                <a:ea typeface="+mn-ea"/>
                <a:cs typeface="+mn-cs"/>
              </a:rPr>
              <a:t>sa_family</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case AF_INET: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case AF_INET6:</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do something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return 0;</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default: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return -1; /*not supported*/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Ibid,pp17-18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7092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important reason for using </a:t>
            </a:r>
            <a:r>
              <a:rPr lang="en-US" sz="1200" kern="1200" dirty="0" err="1">
                <a:solidFill>
                  <a:schemeClr val="tx1"/>
                </a:solidFill>
                <a:effectLst/>
                <a:latin typeface="+mn-lt"/>
                <a:ea typeface="+mn-ea"/>
                <a:cs typeface="+mn-cs"/>
              </a:rPr>
              <a:t>sockaddr</a:t>
            </a:r>
            <a:r>
              <a:rPr lang="en-US" sz="1200" kern="1200" dirty="0">
                <a:solidFill>
                  <a:schemeClr val="tx1"/>
                </a:solidFill>
                <a:effectLst/>
                <a:latin typeface="+mn-lt"/>
                <a:ea typeface="+mn-ea"/>
                <a:cs typeface="+mn-cs"/>
              </a:rPr>
              <a:t>, is due to the scoped IPv6 addresses. Unlike IPv4 where the address was tied to a host, the IPv6 address is tied to an interface and a host can have several interfaces.  Thus the 128 bits does not uniquely identify the peer.  In diagram below, from PC B, we can see two hosts with fe80::1: one on Ethernet segment 1, another on Ethernet segment 2. To communicate with host A or C, PC B has to disambiguate between them with a link-local address—specifying the outgoing interface to use, called the link-local address --a 128-bit address is not enough.  Sockaddr_in6 has a member named sin6_scope_id to disambiguate destinations between multiple scope zones.  String representation of a scoped IPv6 address is augmented with a scope identifier after the % sign, such as fe80::1%ether1.</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96566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IPv4, socket programming the </a:t>
            </a:r>
            <a:r>
              <a:rPr lang="en-US" sz="1200" kern="1200" dirty="0" err="1">
                <a:solidFill>
                  <a:schemeClr val="tx1"/>
                </a:solidFill>
                <a:effectLst/>
                <a:latin typeface="+mn-lt"/>
                <a:ea typeface="+mn-ea"/>
                <a:cs typeface="+mn-cs"/>
              </a:rPr>
              <a:t>getddrinfo</a:t>
            </a:r>
            <a:r>
              <a:rPr lang="en-US" sz="1200" kern="1200" dirty="0">
                <a:solidFill>
                  <a:schemeClr val="tx1"/>
                </a:solidFill>
                <a:effectLst/>
                <a:latin typeface="+mn-lt"/>
                <a:ea typeface="+mn-ea"/>
                <a:cs typeface="+mn-cs"/>
              </a:rPr>
              <a:t> and the </a:t>
            </a:r>
            <a:r>
              <a:rPr lang="en-US" sz="1200" kern="1200" dirty="0" err="1">
                <a:solidFill>
                  <a:schemeClr val="tx1"/>
                </a:solidFill>
                <a:effectLst/>
                <a:latin typeface="+mn-lt"/>
                <a:ea typeface="+mn-ea"/>
                <a:cs typeface="+mn-cs"/>
              </a:rPr>
              <a:t>gethostbyname</a:t>
            </a:r>
            <a:r>
              <a:rPr lang="en-US" sz="1200" kern="1200" dirty="0">
                <a:solidFill>
                  <a:schemeClr val="tx1"/>
                </a:solidFill>
                <a:effectLst/>
                <a:latin typeface="+mn-lt"/>
                <a:ea typeface="+mn-ea"/>
                <a:cs typeface="+mn-cs"/>
              </a:rPr>
              <a:t> are commonly used after the socket is created using the AF_INET address family.   On dual stack hosts, however, this approach will not work because the address family of the remote host name is not known.  So address resolution using the </a:t>
            </a:r>
            <a:r>
              <a:rPr lang="en-US" sz="1200" kern="1200" dirty="0" err="1">
                <a:solidFill>
                  <a:schemeClr val="tx1"/>
                </a:solidFill>
                <a:effectLst/>
                <a:latin typeface="+mn-lt"/>
                <a:ea typeface="+mn-ea"/>
                <a:cs typeface="+mn-cs"/>
              </a:rPr>
              <a:t>getaddrinfo</a:t>
            </a:r>
            <a:r>
              <a:rPr lang="en-US" sz="1200" kern="1200" dirty="0">
                <a:solidFill>
                  <a:schemeClr val="tx1"/>
                </a:solidFill>
                <a:effectLst/>
                <a:latin typeface="+mn-lt"/>
                <a:ea typeface="+mn-ea"/>
                <a:cs typeface="+mn-cs"/>
              </a:rPr>
              <a:t> function must be completed first to determine the IP address and the address family of the remote host.  Only then, can the socket function be called to open a socket of the address family returned by </a:t>
            </a:r>
            <a:r>
              <a:rPr lang="en-US" sz="1200" kern="1200" dirty="0" err="1">
                <a:solidFill>
                  <a:schemeClr val="tx1"/>
                </a:solidFill>
                <a:effectLst/>
                <a:latin typeface="+mn-lt"/>
                <a:ea typeface="+mn-ea"/>
                <a:cs typeface="+mn-cs"/>
              </a:rPr>
              <a:t>getaddrinfo</a:t>
            </a:r>
            <a:r>
              <a:rPr lang="en-US" sz="1200" kern="1200" dirty="0">
                <a:solidFill>
                  <a:schemeClr val="tx1"/>
                </a:solidFill>
                <a:effectLst/>
                <a:latin typeface="+mn-lt"/>
                <a:ea typeface="+mn-ea"/>
                <a:cs typeface="+mn-cs"/>
              </a:rPr>
              <a:t>.  This is a fundamental change in how socket applications are written, since many IPv4 applications tend to use a different order of function calls</a:t>
            </a:r>
            <a:r>
              <a:rPr lang="en-US" sz="1200" u="sng" kern="1200" dirty="0">
                <a:solidFill>
                  <a:schemeClr val="tx1"/>
                </a:solidFill>
                <a:effectLst/>
                <a:latin typeface="+mn-lt"/>
                <a:ea typeface="+mn-ea"/>
                <a:cs typeface="+mn-cs"/>
              </a:rPr>
              <a:t>.   Also, if the name resolution returns both IPv4 and IPv6 addresses, then separate IPv4 and IPv6 sockets must be used to connect to these destination address.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writing a Windows socket application these complexities can be avoided using the new </a:t>
            </a:r>
            <a:r>
              <a:rPr lang="en-US" sz="1200" kern="1200" dirty="0" err="1">
                <a:solidFill>
                  <a:schemeClr val="tx1"/>
                </a:solidFill>
                <a:effectLst/>
                <a:latin typeface="+mn-lt"/>
                <a:ea typeface="+mn-ea"/>
                <a:cs typeface="+mn-cs"/>
              </a:rPr>
              <a:t>WSAConnectByName</a:t>
            </a:r>
            <a:r>
              <a:rPr lang="en-US" sz="1200" kern="1200" dirty="0">
                <a:solidFill>
                  <a:schemeClr val="tx1"/>
                </a:solidFill>
                <a:effectLst/>
                <a:latin typeface="+mn-lt"/>
                <a:ea typeface="+mn-ea"/>
                <a:cs typeface="+mn-cs"/>
              </a:rPr>
              <a:t> function (available on Windows Vista and later)</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following code example shows the proper sequence for performing name resolution first (performed in the fourth line in the following source code example), then opening a socket (performed in the 19th line in the following code example).</a:t>
            </a:r>
            <a:endParaRPr lang="en-CA" sz="1200" kern="1200" dirty="0">
              <a:solidFill>
                <a:schemeClr val="tx1"/>
              </a:solidFill>
              <a:effectLst/>
              <a:latin typeface="+mn-lt"/>
              <a:ea typeface="+mn-ea"/>
              <a:cs typeface="+mn-cs"/>
            </a:endParaRPr>
          </a:p>
          <a:p>
            <a:pPr lvl="0"/>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62410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following code example shows the proper sequence for performing name resolution first (performed in the fourth line in the following source code example), then opening a socket (performed in the 19th line in the following code example).</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a:t>
            </a:r>
            <a:endParaRPr lang="en-CA" sz="1200" kern="1200" dirty="0">
              <a:solidFill>
                <a:schemeClr val="tx1"/>
              </a:solidFill>
              <a:effectLst/>
              <a:latin typeface="+mn-lt"/>
              <a:ea typeface="+mn-ea"/>
              <a:cs typeface="+mn-cs"/>
            </a:endParaRPr>
          </a:p>
          <a:p>
            <a:pPr lvl="0"/>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9294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388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IPv4 address space, which we are all familiar with like, 192.168.0.1, is based on 4 octets, or 32 bit address.  Each octet has a range of values from 0-255; thus the maximum size of the address space is 256 X 256 X 256 X 256 or 4.3 billion addresses.  The 32 bits can be divided into different classes to allocate network and host addresses.  With the development of the World Wide Web, the growth of PCs, the use of smartphones, tablets, gaming systems, and VoIP systems, far more IP addresses were necessary than the founders envisaged.  The new address space  IPv6 uses 128-bit addresses and is capable of 340 trillion, trillion, trillion addresses.  The depletion of IPv4 addresses was predicted in 1993 and steps where take to preserve the space as long as possible.  The IETF instituted the following changes</a:t>
            </a: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0553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Private address spaces where created to allow networks to create LAN addresses with approval of the Internet registry. However, hosts on the LAN can’t communicate with the public Internet except through a proxy gateway.</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NAT, Network Address Translator, was created to act as a proxy gateway converting private host </a:t>
            </a:r>
            <a:r>
              <a:rPr lang="en-US" sz="1200" kern="1200" dirty="0" err="1">
                <a:solidFill>
                  <a:schemeClr val="tx1"/>
                </a:solidFill>
                <a:effectLst/>
                <a:latin typeface="+mn-lt"/>
                <a:ea typeface="+mn-ea"/>
                <a:cs typeface="+mn-cs"/>
              </a:rPr>
              <a:t>ddresses</a:t>
            </a:r>
            <a:r>
              <a:rPr lang="en-US" sz="1200" kern="1200" dirty="0">
                <a:solidFill>
                  <a:schemeClr val="tx1"/>
                </a:solidFill>
                <a:effectLst/>
                <a:latin typeface="+mn-lt"/>
                <a:ea typeface="+mn-ea"/>
                <a:cs typeface="+mn-cs"/>
              </a:rPr>
              <a:t> to public addresses to access the Internet.  Thus, many LAN hosts can share a single Internet address.</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DHCP, Dynamic Host Configuration Protocols was created to act as a server to allocate addresses from a pool of available LAN addresses.   The address assigned to the host is “leased” from the server for a time, and can be reallocated to another host when the lease expires.  Thus, many hosts can share a pool of addresses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CIDR, Classless Inter-Domain Routing was a fundamental change in how IP addresses were assigned.  The old class based system of allocating IPv4 addresses was discontinued for a classless system which used the 32 bit address space more efficiently, avoiding wasted IP addresses</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of these network technologies we have heard before and are currently implemented on our home and Seneca networks.  In North America, IPv4 will continue be used for a long time.  Networks, won’t convert to IPv6 until new hardware is required.</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5613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557744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IPv6 uses three types of addresses -- unicast, multicast, and </a:t>
            </a:r>
            <a:r>
              <a:rPr lang="en-US" sz="1200" kern="1200" dirty="0" err="1">
                <a:solidFill>
                  <a:schemeClr val="tx1"/>
                </a:solidFill>
                <a:effectLst/>
                <a:latin typeface="+mn-lt"/>
                <a:ea typeface="+mn-ea"/>
                <a:cs typeface="+mn-cs"/>
              </a:rPr>
              <a:t>anycast</a:t>
            </a:r>
            <a:r>
              <a:rPr lang="en-US" sz="1200" kern="1200" dirty="0">
                <a:solidFill>
                  <a:schemeClr val="tx1"/>
                </a:solidFill>
                <a:effectLst/>
                <a:latin typeface="+mn-lt"/>
                <a:ea typeface="+mn-ea"/>
                <a:cs typeface="+mn-cs"/>
              </a:rPr>
              <a:t>.  Unicast and multicast addresses also existed in IPv4, but </a:t>
            </a:r>
            <a:r>
              <a:rPr lang="en-US" sz="1200" kern="1200" dirty="0" err="1">
                <a:solidFill>
                  <a:schemeClr val="tx1"/>
                </a:solidFill>
                <a:effectLst/>
                <a:latin typeface="+mn-lt"/>
                <a:ea typeface="+mn-ea"/>
                <a:cs typeface="+mn-cs"/>
              </a:rPr>
              <a:t>Anycast</a:t>
            </a:r>
            <a:r>
              <a:rPr lang="en-US" sz="1200" kern="1200" dirty="0">
                <a:solidFill>
                  <a:schemeClr val="tx1"/>
                </a:solidFill>
                <a:effectLst/>
                <a:latin typeface="+mn-lt"/>
                <a:ea typeface="+mn-ea"/>
                <a:cs typeface="+mn-cs"/>
              </a:rPr>
              <a:t> is a new type of address defined by IPv6.</a:t>
            </a:r>
            <a:endParaRPr lang="en-CA" sz="12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Unicast:</a:t>
            </a:r>
            <a:r>
              <a:rPr lang="en-US" sz="1200" kern="1200" dirty="0">
                <a:solidFill>
                  <a:schemeClr val="tx1"/>
                </a:solidFill>
                <a:effectLst/>
                <a:latin typeface="+mn-lt"/>
                <a:ea typeface="+mn-ea"/>
                <a:cs typeface="+mn-cs"/>
              </a:rPr>
              <a:t> A unicast address is a one-to-one address. Packets send to a unicast address travel between two hosts on a single interface.</a:t>
            </a:r>
            <a:endParaRPr lang="en-CA" sz="12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Multicast:</a:t>
            </a:r>
            <a:r>
              <a:rPr lang="en-US" sz="1200" kern="1200" dirty="0">
                <a:solidFill>
                  <a:schemeClr val="tx1"/>
                </a:solidFill>
                <a:effectLst/>
                <a:latin typeface="+mn-lt"/>
                <a:ea typeface="+mn-ea"/>
                <a:cs typeface="+mn-cs"/>
              </a:rPr>
              <a:t> A multicast address is a one-to-many address.  Packets sent to a multicast address travel to all interfaces identified by the multicast group address.(this replaces the broadcast address used in IPv4)</a:t>
            </a:r>
            <a:endParaRPr lang="en-CA" sz="1200" kern="1200" dirty="0">
              <a:solidFill>
                <a:schemeClr val="tx1"/>
              </a:solidFill>
              <a:effectLst/>
              <a:latin typeface="+mn-lt"/>
              <a:ea typeface="+mn-ea"/>
              <a:cs typeface="+mn-cs"/>
            </a:endParaRPr>
          </a:p>
          <a:p>
            <a:pPr lvl="0"/>
            <a:r>
              <a:rPr lang="en-US" sz="1200" b="1" kern="1200" dirty="0" err="1">
                <a:solidFill>
                  <a:schemeClr val="tx1"/>
                </a:solidFill>
                <a:effectLst/>
                <a:latin typeface="+mn-lt"/>
                <a:ea typeface="+mn-ea"/>
                <a:cs typeface="+mn-cs"/>
              </a:rPr>
              <a:t>Anycast</a:t>
            </a:r>
            <a:r>
              <a:rPr lang="en-US" sz="1200" b="1"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anycast</a:t>
            </a:r>
            <a:r>
              <a:rPr lang="en-US" sz="1200" kern="1200" dirty="0">
                <a:solidFill>
                  <a:schemeClr val="tx1"/>
                </a:solidFill>
                <a:effectLst/>
                <a:latin typeface="+mn-lt"/>
                <a:ea typeface="+mn-ea"/>
                <a:cs typeface="+mn-cs"/>
              </a:rPr>
              <a:t> address is a one-to-one address sent to the nearest host.  Packets sent to a </a:t>
            </a:r>
            <a:r>
              <a:rPr lang="en-US" sz="1200" kern="1200" dirty="0" err="1">
                <a:solidFill>
                  <a:schemeClr val="tx1"/>
                </a:solidFill>
                <a:effectLst/>
                <a:latin typeface="+mn-lt"/>
                <a:ea typeface="+mn-ea"/>
                <a:cs typeface="+mn-cs"/>
              </a:rPr>
              <a:t>anycast</a:t>
            </a:r>
            <a:r>
              <a:rPr lang="en-US" sz="1200" kern="1200" dirty="0">
                <a:solidFill>
                  <a:schemeClr val="tx1"/>
                </a:solidFill>
                <a:effectLst/>
                <a:latin typeface="+mn-lt"/>
                <a:ea typeface="+mn-ea"/>
                <a:cs typeface="+mn-cs"/>
              </a:rPr>
              <a:t> address are sent to a single interface of the nearest host identified by the address.</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4155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Both IPv4 and IPv6 are connectionless protocols. This means that every data packet that is sent across the network is treated as an independent unit. IP does not maintain the details of the connection between the server and the client and does not guarantee reliable delivery. It is a “best effort” delivery system, trying to avert data loss as much as possible.   If the host is located on the same network, this is called “local delivery” and if the host is on a different network, it is called “remote delivery”.  With remote delivery, the data will be handled by intermediate devices called routers which will forward the data based on the destination address.  The sender is unaware of how the data is transmitted to the destination.  This is similar to when you mail a letter.  You address the letter and you are ignorant of the number of intermediate steps Canada Post carries out to forward the letter to its destination.</a:t>
            </a:r>
            <a:endParaRPr lang="en-CA" sz="1200" kern="1200" dirty="0">
              <a:solidFill>
                <a:schemeClr val="tx1"/>
              </a:solidFill>
              <a:effectLst/>
              <a:latin typeface="+mn-lt"/>
              <a:ea typeface="+mn-ea"/>
              <a:cs typeface="+mn-cs"/>
            </a:endParaRP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IP works with ICMP, (Internet Control Message Protocol) which is responsible for generating error messages when an error occurs during data transmission. The Transport layer protocols, namely TCP and UDP, decide to retransmit data based on the error message that is received.  The table below is a comparison of the IPv4 and IPv6 layers and the protocol specifications of each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you ping a host.  The message is an ICMP echo request packet which the receiving host returns an ICMP echo reply packet, or “host unreachable” if the host is offline.  IGMP, Internet Group Management Protocol is used for grouping multicast hosts. ARP, Address Message Protocol, is used by IP to resolve MAC addresses of a host, when the IP address is known.  An ARP request packet is broadcast to all hosts, saying “Whoever has this IP address, please send me your MAC address”.  The receiving host, who has that particular IP address, then returns a unicast ARP reply to the sending host, so that the data link layer frame can be completed.  IPv6 has new protocols, but serve the same function.  ICMPv6 is the error message protocol.  MLD, Multicast Listener Discovery is an improved version of IGMP used for multicasting and ND, Neighbor Discovery replaces ARP.  With IPv6, all devices will be connected to the public network, which will make it easier for users to manage home automation, file sharing, online gaming, etc. without complex settings on their routers.</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8283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a:p>
            <a:r>
              <a:rPr lang="en-US" sz="1200" kern="1200" dirty="0">
                <a:solidFill>
                  <a:schemeClr val="tx1"/>
                </a:solidFill>
                <a:effectLst/>
                <a:latin typeface="+mn-lt"/>
                <a:ea typeface="+mn-ea"/>
                <a:cs typeface="+mn-cs"/>
              </a:rPr>
              <a:t>The dual stack approach to IPv6 means that IPv4 will be around for a long time.  IPv4 devices will continue to work in the foreseeable future.  However, there are 3 reasons why businesses should plan to change to IPv6.</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Inevitability</a:t>
            </a:r>
            <a:r>
              <a:rPr lang="en-US" sz="1200" kern="1200" dirty="0">
                <a:solidFill>
                  <a:schemeClr val="tx1"/>
                </a:solidFill>
                <a:effectLst/>
                <a:latin typeface="+mn-lt"/>
                <a:ea typeface="+mn-ea"/>
                <a:cs typeface="+mn-cs"/>
              </a:rPr>
              <a:t>:</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At some point in the future, IPv4 will be no longer supported.  Moving to IPv6 when hardware needs to be changed is a good approach </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Efficiency: </a:t>
            </a:r>
            <a:r>
              <a:rPr lang="en-US" sz="1200" kern="1200" dirty="0">
                <a:solidFill>
                  <a:schemeClr val="tx1"/>
                </a:solidFill>
                <a:effectLst/>
                <a:latin typeface="+mn-lt"/>
                <a:ea typeface="+mn-ea"/>
                <a:cs typeface="+mn-cs"/>
              </a:rPr>
              <a:t>IPv6 is better protocol than IPv4, with faster routing by removing the need to check packet integrity and fragment a packet.  In IPv6, only the sending host performs fragmentation. If an IPv6 router cannot forward a packet because it is too large, the router sends an ICMPv6 Packet Too Big message to the sending host and discards the packet.  NAT will no longer be needed, because each host will have a unique IP address on the public network, unless the network continues to use private addressing.</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Security: </a:t>
            </a:r>
            <a:r>
              <a:rPr lang="en-US" sz="1200" kern="1200" dirty="0">
                <a:solidFill>
                  <a:schemeClr val="tx1"/>
                </a:solidFill>
                <a:effectLst/>
                <a:latin typeface="+mn-lt"/>
                <a:ea typeface="+mn-ea"/>
                <a:cs typeface="+mn-cs"/>
              </a:rPr>
              <a:t>IPv6 has been built from the ground up with security in mind with </a:t>
            </a:r>
            <a:r>
              <a:rPr lang="en-US" sz="1200" kern="1200" dirty="0" err="1">
                <a:solidFill>
                  <a:schemeClr val="tx1"/>
                </a:solidFill>
                <a:effectLst/>
                <a:latin typeface="+mn-lt"/>
                <a:ea typeface="+mn-ea"/>
                <a:cs typeface="+mn-cs"/>
              </a:rPr>
              <a:t>builtin</a:t>
            </a:r>
            <a:r>
              <a:rPr lang="en-US" sz="1200" kern="1200" dirty="0">
                <a:solidFill>
                  <a:schemeClr val="tx1"/>
                </a:solidFill>
                <a:effectLst/>
                <a:latin typeface="+mn-lt"/>
                <a:ea typeface="+mn-ea"/>
                <a:cs typeface="+mn-cs"/>
              </a:rPr>
              <a:t> encryption.IPv6 encrypts traffic and checks packet integrity to provide VPN-like protection for standard Internet traffic.</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3846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4" name="Rectangle 3"/>
          <p:cNvSpPr/>
          <p:nvPr/>
        </p:nvSpPr>
        <p:spPr bwMode="ltGray">
          <a:xfrm>
            <a:off x="-2" y="4754880"/>
            <a:ext cx="12192002" cy="21031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prstClr val="white"/>
              </a:solidFill>
              <a:effectLst/>
              <a:uLnTx/>
              <a:uFillTx/>
              <a:latin typeface="Euphemia"/>
              <a:ea typeface="+mn-ea"/>
              <a:cs typeface="+mn-cs"/>
            </a:endParaRPr>
          </a:p>
        </p:txBody>
      </p:sp>
      <p:sp>
        <p:nvSpPr>
          <p:cNvPr id="6" name="Rectangle 5"/>
          <p:cNvSpPr/>
          <p:nvPr/>
        </p:nvSpPr>
        <p:spPr bwMode="white">
          <a:xfrm>
            <a:off x="-127" y="4724400"/>
            <a:ext cx="12188826" cy="762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ctrTitle" hasCustomPrompt="1"/>
          </p:nvPr>
        </p:nvSpPr>
        <p:spPr>
          <a:xfrm>
            <a:off x="1523999" y="4800600"/>
            <a:ext cx="9144002" cy="1143000"/>
          </a:xfrm>
        </p:spPr>
        <p:txBody>
          <a:bodyPr anchor="b">
            <a:normAutofit/>
          </a:bodyPr>
          <a:lstStyle>
            <a:lvl1pPr algn="ctr">
              <a:defRPr sz="4800">
                <a:solidFill>
                  <a:schemeClr val="bg1"/>
                </a:solidFill>
              </a:defRPr>
            </a:lvl1pPr>
          </a:lstStyle>
          <a:p>
            <a:r>
              <a:rPr lang="en-CA" dirty="0"/>
              <a:t>DCF255</a:t>
            </a:r>
            <a:endParaRPr dirty="0"/>
          </a:p>
        </p:txBody>
      </p:sp>
      <p:sp>
        <p:nvSpPr>
          <p:cNvPr id="3" name="Subtitle 2"/>
          <p:cNvSpPr>
            <a:spLocks noGrp="1"/>
          </p:cNvSpPr>
          <p:nvPr>
            <p:ph type="subTitle" idx="1"/>
          </p:nvPr>
        </p:nvSpPr>
        <p:spPr>
          <a:xfrm>
            <a:off x="1522413" y="5943600"/>
            <a:ext cx="9144002" cy="762000"/>
          </a:xfrm>
        </p:spPr>
        <p:txBody>
          <a:bodyPr>
            <a:normAutofit/>
          </a:bodyPr>
          <a:lstStyle>
            <a:lvl1pPr marL="0" indent="0" algn="ctr">
              <a:spcBef>
                <a:spcPts val="0"/>
              </a:spcBef>
              <a:buNone/>
              <a:defRPr sz="2000" cap="none" baseline="0">
                <a:solidFill>
                  <a:schemeClr val="bg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endParaRPr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88" y="0"/>
            <a:ext cx="12564042" cy="4824607"/>
          </a:xfrm>
          <a:prstGeom prst="rect">
            <a:avLst/>
          </a:prstGeom>
        </p:spPr>
      </p:pic>
    </p:spTree>
    <p:extLst>
      <p:ext uri="{BB962C8B-B14F-4D97-AF65-F5344CB8AC3E}">
        <p14:creationId xmlns:p14="http://schemas.microsoft.com/office/powerpoint/2010/main" val="2787627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dirty="0">
              <a:ln>
                <a:noFill/>
              </a:ln>
              <a:solidFill>
                <a:srgbClr val="E5E8E8"/>
              </a:solidFill>
              <a:effectLst/>
              <a:uLnTx/>
              <a:uFillTx/>
              <a:latin typeface="Corbel"/>
              <a:ea typeface="+mn-ea"/>
              <a:cs typeface="+mn-cs"/>
            </a:endParaRP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583DDF-CA54-461A-A486-592D2374C532}"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5/5/2018</a:t>
            </a:fld>
            <a:endParaRPr kumimoji="0" sz="1100" b="0" i="0" u="none" strike="noStrike" kern="1200" cap="none" spc="0" normalizeH="0" baseline="0" noProof="0" dirty="0">
              <a:ln>
                <a:noFill/>
              </a:ln>
              <a:solidFill>
                <a:srgbClr val="E5E8E8"/>
              </a:solidFill>
              <a:effectLst/>
              <a:uLnTx/>
              <a:uFillTx/>
              <a:latin typeface="Corbel"/>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8D9AD5-F248-4919-864A-CFD76CC027D6}"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dirty="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414722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cSld name="Alternate 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143000"/>
            <a:ext cx="9144000" cy="2667000"/>
          </a:xfrm>
        </p:spPr>
        <p:txBody>
          <a:bodyPr anchor="b">
            <a:normAutofit/>
          </a:bodyPr>
          <a:lstStyle>
            <a:lvl1pPr algn="ctr">
              <a:defRPr sz="5200" b="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3" y="3810000"/>
            <a:ext cx="9144000" cy="1143000"/>
          </a:xfrm>
        </p:spPr>
        <p:txBody>
          <a:bodyPr anchor="t">
            <a:normAutofit/>
          </a:bodyPr>
          <a:lstStyle>
            <a:lvl1pPr marL="0" indent="0" algn="ctr">
              <a:spcBef>
                <a:spcPts val="0"/>
              </a:spcBef>
              <a:buNone/>
              <a:defRPr sz="2400" cap="none"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lvl1pPr>
              <a:defRPr>
                <a:solidFill>
                  <a:schemeClr val="tx2"/>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a:ln>
                <a:noFill/>
              </a:ln>
              <a:solidFill>
                <a:srgbClr val="E5E8E8"/>
              </a:solidFill>
              <a:effectLst/>
              <a:uLnTx/>
              <a:uFillTx/>
              <a:latin typeface="Corbel"/>
              <a:ea typeface="+mn-ea"/>
              <a:cs typeface="+mn-cs"/>
            </a:endParaRPr>
          </a:p>
        </p:txBody>
      </p:sp>
      <p:sp>
        <p:nvSpPr>
          <p:cNvPr id="4" name="Date Placeholder 3"/>
          <p:cNvSpPr>
            <a:spLocks noGrp="1"/>
          </p:cNvSpPr>
          <p:nvPr>
            <p:ph type="dt" sz="half" idx="10"/>
          </p:nvPr>
        </p:nvSpPr>
        <p:spPr/>
        <p:txBody>
          <a:bodyPr/>
          <a:lstStyle>
            <a:lvl1pPr>
              <a:defRPr>
                <a:solidFill>
                  <a:schemeClr val="tx2"/>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E583DDF-CA54-461A-A486-592D2374C532}"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5/5/2018</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
        <p:nvSpPr>
          <p:cNvPr id="6" name="Slide Number Placeholder 5"/>
          <p:cNvSpPr>
            <a:spLocks noGrp="1"/>
          </p:cNvSpPr>
          <p:nvPr>
            <p:ph type="sldNum" sz="quarter" idx="12"/>
          </p:nvPr>
        </p:nvSpPr>
        <p:spPr/>
        <p:txBody>
          <a:bodyPr/>
          <a:lstStyle>
            <a:lvl1pPr>
              <a:defRPr>
                <a:solidFill>
                  <a:schemeClr val="tx2"/>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CA8D9AD5-F248-4919-864A-CFD76CC027D6}"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24603253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34112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7888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a:ln>
                <a:noFill/>
              </a:ln>
              <a:solidFill>
                <a:srgbClr val="E5E8E8"/>
              </a:solidFill>
              <a:effectLst/>
              <a:uLnTx/>
              <a:uFillTx/>
              <a:latin typeface="Corbel"/>
              <a:ea typeface="+mn-ea"/>
              <a:cs typeface="+mn-cs"/>
            </a:endParaRP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D7D43D-6574-4C7B-808D-C6C12215A4D4}"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5/5/2018</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0ECE5F2-81AA-4605-B028-6FBA391056AF}"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2818923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bwMode="ltGray">
          <a:xfrm>
            <a:off x="1587" y="6583680"/>
            <a:ext cx="12188826" cy="2743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R="0" lvl="0" indent="0" algn="ctr" fontAlgn="auto">
              <a:lnSpc>
                <a:spcPct val="100000"/>
              </a:lnSpc>
              <a:spcBef>
                <a:spcPts val="0"/>
              </a:spcBef>
              <a:spcAft>
                <a:spcPts val="0"/>
              </a:spcAft>
              <a:buClrTx/>
              <a:buSzTx/>
              <a:buFontTx/>
              <a:buNone/>
              <a:tabLst/>
            </a:pPr>
            <a:endParaRPr kumimoji="0" b="0" i="0" u="none" strike="noStrike" kern="0" cap="none" spc="0" normalizeH="0" baseline="0">
              <a:ln>
                <a:noFill/>
              </a:ln>
              <a:solidFill>
                <a:prstClr val="white"/>
              </a:solidFill>
              <a:effectLst/>
              <a:uLnTx/>
              <a:uFillTx/>
              <a:latin typeface="Euphemia"/>
            </a:endParaRPr>
          </a:p>
        </p:txBody>
      </p:sp>
      <p:sp>
        <p:nvSpPr>
          <p:cNvPr id="8" name="Rectangle 7"/>
          <p:cNvSpPr/>
          <p:nvPr/>
        </p:nvSpPr>
        <p:spPr bwMode="white">
          <a:xfrm>
            <a:off x="1587" y="6583680"/>
            <a:ext cx="12188826" cy="457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341120" y="467360"/>
            <a:ext cx="9509760" cy="1233424"/>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341120" y="1901952"/>
            <a:ext cx="9509760" cy="412762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341120" y="6601968"/>
            <a:ext cx="7159752" cy="237744"/>
          </a:xfrm>
          <a:prstGeom prst="rect">
            <a:avLst/>
          </a:prstGeom>
        </p:spPr>
        <p:txBody>
          <a:bodyPr vert="horz" lIns="91440" tIns="45720" rIns="91440" bIns="45720" rtlCol="0" anchor="ctr"/>
          <a:lstStyle>
            <a:lvl1pPr algn="l">
              <a:defRPr sz="1100" cap="all" baseline="0">
                <a:solidFill>
                  <a:schemeClr val="bg2"/>
                </a:solidFill>
              </a:defRPr>
            </a:lvl1pPr>
          </a:lstStyle>
          <a:p>
            <a:endParaRPr lang="en-US" dirty="0"/>
          </a:p>
        </p:txBody>
      </p:sp>
      <p:sp>
        <p:nvSpPr>
          <p:cNvPr id="4" name="Date Placeholder 3"/>
          <p:cNvSpPr>
            <a:spLocks noGrp="1"/>
          </p:cNvSpPr>
          <p:nvPr>
            <p:ph type="dt" sz="half" idx="2"/>
          </p:nvPr>
        </p:nvSpPr>
        <p:spPr>
          <a:xfrm>
            <a:off x="8875776" y="6601968"/>
            <a:ext cx="960120" cy="237744"/>
          </a:xfrm>
          <a:prstGeom prst="rect">
            <a:avLst/>
          </a:prstGeom>
        </p:spPr>
        <p:txBody>
          <a:bodyPr vert="horz" lIns="91440" tIns="45720" rIns="91440" bIns="45720" rtlCol="0" anchor="ctr"/>
          <a:lstStyle>
            <a:lvl1pPr algn="r">
              <a:defRPr sz="1100">
                <a:solidFill>
                  <a:schemeClr val="bg2"/>
                </a:solidFill>
              </a:defRPr>
            </a:lvl1pPr>
          </a:lstStyle>
          <a:p>
            <a:fld id="{9E583DDF-CA54-461A-A486-592D2374C532}" type="datetimeFigureOut">
              <a:rPr lang="en-US" smtClean="0"/>
              <a:pPr/>
              <a:t>5/5/2018</a:t>
            </a:fld>
            <a:endParaRPr lang="en-US" dirty="0"/>
          </a:p>
        </p:txBody>
      </p:sp>
      <p:sp>
        <p:nvSpPr>
          <p:cNvPr id="6" name="Slide Number Placeholder 5"/>
          <p:cNvSpPr>
            <a:spLocks noGrp="1"/>
          </p:cNvSpPr>
          <p:nvPr>
            <p:ph type="sldNum" sz="quarter" idx="4"/>
          </p:nvPr>
        </p:nvSpPr>
        <p:spPr>
          <a:xfrm>
            <a:off x="10210800" y="6601968"/>
            <a:ext cx="640080" cy="237744"/>
          </a:xfrm>
          <a:prstGeom prst="rect">
            <a:avLst/>
          </a:prstGeom>
        </p:spPr>
        <p:txBody>
          <a:bodyPr vert="horz" lIns="91440" tIns="45720" rIns="91440" bIns="45720" rtlCol="0" anchor="ctr"/>
          <a:lstStyle>
            <a:lvl1pPr algn="r">
              <a:defRPr sz="1100">
                <a:solidFill>
                  <a:schemeClr val="bg2"/>
                </a:solidFill>
              </a:defRPr>
            </a:lvl1pPr>
          </a:lstStyle>
          <a:p>
            <a:fld id="{CA8D9AD5-F248-4919-864A-CFD76CC027D6}" type="slidenum">
              <a:rPr lang="en-US" smtClean="0"/>
              <a:pPr/>
              <a:t>‹#›</a:t>
            </a:fld>
            <a:endParaRPr lang="en-US" dirty="0"/>
          </a:p>
        </p:txBody>
      </p:sp>
    </p:spTree>
    <p:extLst>
      <p:ext uri="{BB962C8B-B14F-4D97-AF65-F5344CB8AC3E}">
        <p14:creationId xmlns:p14="http://schemas.microsoft.com/office/powerpoint/2010/main" val="17145911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sz="2000" kern="1200">
          <a:solidFill>
            <a:schemeClr val="tx2"/>
          </a:solidFill>
          <a:latin typeface="+mn-lt"/>
          <a:ea typeface="+mn-ea"/>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sz="1800" kern="1200">
          <a:solidFill>
            <a:schemeClr val="tx2"/>
          </a:solidFill>
          <a:latin typeface="+mn-lt"/>
          <a:ea typeface="+mn-ea"/>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sz="1600" kern="1200">
          <a:solidFill>
            <a:schemeClr val="tx2"/>
          </a:solidFill>
          <a:latin typeface="+mn-lt"/>
          <a:ea typeface="+mn-ea"/>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5pPr>
      <a:lvl6pPr marL="1874520" indent="-228600" algn="l" defTabSz="914400" rtl="0" eaLnBrk="1" latinLnBrk="0" hangingPunct="1">
        <a:lnSpc>
          <a:spcPct val="90000"/>
        </a:lnSpc>
        <a:spcBef>
          <a:spcPts val="800"/>
        </a:spcBef>
        <a:buSzPct val="80000"/>
        <a:buFont typeface="Wingdings" pitchFamily="2" charset="2"/>
        <a:buChar char="§"/>
        <a:defRPr sz="1400" kern="1200">
          <a:solidFill>
            <a:schemeClr val="tx2"/>
          </a:solidFill>
          <a:latin typeface="+mn-lt"/>
          <a:ea typeface="+mn-ea"/>
          <a:cs typeface="+mn-cs"/>
        </a:defRPr>
      </a:lvl6pPr>
      <a:lvl7pPr marL="219456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7pPr>
      <a:lvl8pPr marL="251460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8pPr>
      <a:lvl9pPr marL="283464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60">
          <p15:clr>
            <a:srgbClr val="F26B43"/>
          </p15:clr>
        </p15:guide>
        <p15:guide id="2" pos="40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DCF255</a:t>
            </a:r>
          </a:p>
        </p:txBody>
      </p:sp>
      <p:sp>
        <p:nvSpPr>
          <p:cNvPr id="4" name="Subtitle 3"/>
          <p:cNvSpPr>
            <a:spLocks noGrp="1"/>
          </p:cNvSpPr>
          <p:nvPr>
            <p:ph type="subTitle" idx="1"/>
          </p:nvPr>
        </p:nvSpPr>
        <p:spPr/>
        <p:txBody>
          <a:bodyPr/>
          <a:lstStyle/>
          <a:p>
            <a:r>
              <a:rPr lang="en-US" dirty="0"/>
              <a:t>Lecture 5 |  Internet Layer Layer</a:t>
            </a:r>
          </a:p>
        </p:txBody>
      </p:sp>
    </p:spTree>
    <p:extLst>
      <p:ext uri="{BB962C8B-B14F-4D97-AF65-F5344CB8AC3E}">
        <p14:creationId xmlns:p14="http://schemas.microsoft.com/office/powerpoint/2010/main" val="119291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069675" y="1901953"/>
            <a:ext cx="3536831" cy="3754874"/>
          </a:xfrm>
          <a:prstGeom prst="rect">
            <a:avLst/>
          </a:prstGeom>
          <a:noFill/>
        </p:spPr>
        <p:txBody>
          <a:bodyPr wrap="square" rtlCol="0">
            <a:spAutoFit/>
          </a:bodyPr>
          <a:lstStyle/>
          <a:p>
            <a:pPr marL="457200" indent="-457200">
              <a:buFont typeface="+mj-lt"/>
              <a:buAutoNum type="arabicPeriod"/>
            </a:pPr>
            <a:r>
              <a:rPr lang="en-CA" sz="2000" dirty="0"/>
              <a:t>Inevitability</a:t>
            </a:r>
            <a:br>
              <a:rPr lang="en-CA" sz="2000" dirty="0"/>
            </a:br>
            <a:br>
              <a:rPr lang="en-CA" sz="2000" dirty="0"/>
            </a:br>
            <a:br>
              <a:rPr lang="en-CA" sz="2000" dirty="0"/>
            </a:br>
            <a:br>
              <a:rPr lang="en-CA" sz="2000" dirty="0"/>
            </a:br>
            <a:endParaRPr lang="en-CA" sz="2000" dirty="0"/>
          </a:p>
          <a:p>
            <a:pPr marL="457200" indent="-457200">
              <a:buFont typeface="+mj-lt"/>
              <a:buAutoNum type="arabicPeriod"/>
            </a:pPr>
            <a:r>
              <a:rPr lang="en-CA" sz="2000" dirty="0"/>
              <a:t>Efficiency</a:t>
            </a:r>
            <a:br>
              <a:rPr lang="en-CA" sz="2000" dirty="0"/>
            </a:br>
            <a:br>
              <a:rPr lang="en-CA" sz="2000" dirty="0"/>
            </a:br>
            <a:br>
              <a:rPr lang="en-CA" sz="2000" dirty="0"/>
            </a:br>
            <a:br>
              <a:rPr lang="en-CA" sz="2000" dirty="0"/>
            </a:br>
            <a:endParaRPr lang="en-CA" sz="2000" dirty="0"/>
          </a:p>
          <a:p>
            <a:pPr marL="457200" indent="-457200">
              <a:buFont typeface="+mj-lt"/>
              <a:buAutoNum type="arabicPeriod"/>
            </a:pPr>
            <a:r>
              <a:rPr lang="en-CA" sz="2000" dirty="0"/>
              <a:t>Security</a:t>
            </a:r>
          </a:p>
          <a:p>
            <a:pPr marL="285750" indent="-285750">
              <a:buFont typeface="Arial" panose="020B0604020202020204" pitchFamily="34" charset="0"/>
              <a:buChar char="•"/>
            </a:pPr>
            <a:endParaRPr lang="en-CA" dirty="0"/>
          </a:p>
        </p:txBody>
      </p:sp>
      <p:pic>
        <p:nvPicPr>
          <p:cNvPr id="6" name="Picture 5"/>
          <p:cNvPicPr>
            <a:picLocks noChangeAspect="1"/>
          </p:cNvPicPr>
          <p:nvPr/>
        </p:nvPicPr>
        <p:blipFill>
          <a:blip r:embed="rId3"/>
          <a:stretch>
            <a:fillRect/>
          </a:stretch>
        </p:blipFill>
        <p:spPr>
          <a:xfrm>
            <a:off x="5831370" y="1256540"/>
            <a:ext cx="1581184" cy="1598125"/>
          </a:xfrm>
          <a:prstGeom prst="rect">
            <a:avLst/>
          </a:prstGeom>
        </p:spPr>
      </p:pic>
      <p:pic>
        <p:nvPicPr>
          <p:cNvPr id="7" name="Picture 6"/>
          <p:cNvPicPr>
            <a:picLocks noChangeAspect="1"/>
          </p:cNvPicPr>
          <p:nvPr/>
        </p:nvPicPr>
        <p:blipFill>
          <a:blip r:embed="rId4"/>
          <a:stretch>
            <a:fillRect/>
          </a:stretch>
        </p:blipFill>
        <p:spPr>
          <a:xfrm>
            <a:off x="8338868" y="2854665"/>
            <a:ext cx="2173855" cy="1630391"/>
          </a:xfrm>
          <a:prstGeom prst="rect">
            <a:avLst/>
          </a:prstGeom>
        </p:spPr>
      </p:pic>
      <p:pic>
        <p:nvPicPr>
          <p:cNvPr id="9" name="Picture 8"/>
          <p:cNvPicPr>
            <a:picLocks noChangeAspect="1"/>
          </p:cNvPicPr>
          <p:nvPr/>
        </p:nvPicPr>
        <p:blipFill>
          <a:blip r:embed="rId5"/>
          <a:stretch>
            <a:fillRect/>
          </a:stretch>
        </p:blipFill>
        <p:spPr>
          <a:xfrm>
            <a:off x="5461952" y="4986118"/>
            <a:ext cx="2641269" cy="1341417"/>
          </a:xfrm>
          <a:prstGeom prst="rect">
            <a:avLst/>
          </a:prstGeom>
        </p:spPr>
      </p:pic>
    </p:spTree>
    <p:extLst>
      <p:ext uri="{BB962C8B-B14F-4D97-AF65-F5344CB8AC3E}">
        <p14:creationId xmlns:p14="http://schemas.microsoft.com/office/powerpoint/2010/main" val="1480254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IPv6 Address Space</a:t>
            </a: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grpSp>
        <p:nvGrpSpPr>
          <p:cNvPr id="6" name="Group 5"/>
          <p:cNvGrpSpPr/>
          <p:nvPr/>
        </p:nvGrpSpPr>
        <p:grpSpPr>
          <a:xfrm>
            <a:off x="1047247" y="1901954"/>
            <a:ext cx="10097506" cy="1233424"/>
            <a:chOff x="0" y="0"/>
            <a:chExt cx="6203289" cy="555625"/>
          </a:xfrm>
        </p:grpSpPr>
        <p:sp>
          <p:nvSpPr>
            <p:cNvPr id="7" name="Rectangle 6"/>
            <p:cNvSpPr/>
            <p:nvPr/>
          </p:nvSpPr>
          <p:spPr>
            <a:xfrm>
              <a:off x="0" y="0"/>
              <a:ext cx="2369820" cy="555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effectLst/>
                  <a:ea typeface="Calibri" panose="020F0502020204030204" pitchFamily="34" charset="0"/>
                  <a:cs typeface="Times New Roman" panose="02020603050405020304" pitchFamily="18" charset="0"/>
                </a:rPr>
                <a:t>Network Bits</a:t>
              </a:r>
              <a:br>
                <a:rPr lang="en-CA" sz="2400" baseline="-25000" dirty="0">
                  <a:effectLst/>
                  <a:ea typeface="Calibri" panose="020F0502020204030204" pitchFamily="34" charset="0"/>
                  <a:cs typeface="Times New Roman" panose="02020603050405020304" pitchFamily="18" charset="0"/>
                </a:rPr>
              </a:br>
              <a:r>
                <a:rPr lang="en-CA" sz="2400" baseline="-25000" dirty="0">
                  <a:effectLst/>
                  <a:ea typeface="Calibri" panose="020F0502020204030204" pitchFamily="34" charset="0"/>
                  <a:cs typeface="Times New Roman" panose="02020603050405020304" pitchFamily="18" charset="0"/>
                </a:rPr>
                <a:t>48 bit assigned</a:t>
              </a:r>
            </a:p>
          </p:txBody>
        </p:sp>
        <p:sp>
          <p:nvSpPr>
            <p:cNvPr id="8" name="Rectangle 7"/>
            <p:cNvSpPr/>
            <p:nvPr/>
          </p:nvSpPr>
          <p:spPr>
            <a:xfrm>
              <a:off x="2370125" y="0"/>
              <a:ext cx="1433195" cy="55562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dirty="0">
                  <a:effectLst/>
                  <a:ea typeface="Calibri" panose="020F0502020204030204" pitchFamily="34" charset="0"/>
                  <a:cs typeface="Times New Roman" panose="02020603050405020304" pitchFamily="18" charset="0"/>
                </a:rPr>
                <a:t>Prefix Bits</a:t>
              </a:r>
              <a:br>
                <a:rPr lang="en-CA" sz="2400" dirty="0">
                  <a:effectLst/>
                  <a:ea typeface="Calibri" panose="020F0502020204030204" pitchFamily="34" charset="0"/>
                  <a:cs typeface="Times New Roman" panose="02020603050405020304" pitchFamily="18" charset="0"/>
                </a:rPr>
              </a:br>
              <a:r>
                <a:rPr lang="en-CA" sz="2400" dirty="0">
                  <a:effectLst/>
                  <a:ea typeface="Calibri" panose="020F0502020204030204" pitchFamily="34" charset="0"/>
                  <a:cs typeface="Times New Roman" panose="02020603050405020304" pitchFamily="18" charset="0"/>
                </a:rPr>
                <a:t>16 bits self-assigned</a:t>
              </a:r>
            </a:p>
          </p:txBody>
        </p:sp>
        <p:sp>
          <p:nvSpPr>
            <p:cNvPr id="9" name="Rectangle 8"/>
            <p:cNvSpPr/>
            <p:nvPr/>
          </p:nvSpPr>
          <p:spPr>
            <a:xfrm>
              <a:off x="3803904" y="0"/>
              <a:ext cx="2399385" cy="55562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a:effectLst/>
                  <a:ea typeface="Calibri" panose="020F0502020204030204" pitchFamily="34" charset="0"/>
                  <a:cs typeface="Times New Roman" panose="02020603050405020304" pitchFamily="18" charset="0"/>
                </a:rPr>
                <a:t>Host Bits</a:t>
              </a:r>
              <a:br>
                <a:rPr lang="en-CA" sz="2400">
                  <a:effectLst/>
                  <a:ea typeface="Calibri" panose="020F0502020204030204" pitchFamily="34" charset="0"/>
                  <a:cs typeface="Times New Roman" panose="02020603050405020304" pitchFamily="18" charset="0"/>
                </a:rPr>
              </a:br>
              <a:r>
                <a:rPr lang="en-CA" sz="2400">
                  <a:effectLst/>
                  <a:ea typeface="Calibri" panose="020F0502020204030204" pitchFamily="34" charset="0"/>
                  <a:cs typeface="Times New Roman" panose="02020603050405020304" pitchFamily="18" charset="0"/>
                </a:rPr>
                <a:t>64 bits </a:t>
              </a:r>
            </a:p>
          </p:txBody>
        </p:sp>
      </p:grpSp>
      <p:sp>
        <p:nvSpPr>
          <p:cNvPr id="3" name="TextBox 2"/>
          <p:cNvSpPr txBox="1"/>
          <p:nvPr/>
        </p:nvSpPr>
        <p:spPr>
          <a:xfrm>
            <a:off x="1046751" y="3657600"/>
            <a:ext cx="9804129" cy="2831544"/>
          </a:xfrm>
          <a:prstGeom prst="rect">
            <a:avLst/>
          </a:prstGeom>
          <a:noFill/>
        </p:spPr>
        <p:txBody>
          <a:bodyPr wrap="square" rtlCol="0">
            <a:spAutoFit/>
          </a:bodyPr>
          <a:lstStyle/>
          <a:p>
            <a:pPr marL="285750" indent="-285750">
              <a:buFont typeface="Arial" panose="020B0604020202020204" pitchFamily="34" charset="0"/>
              <a:buChar char="•"/>
            </a:pPr>
            <a:r>
              <a:rPr lang="en-US" sz="2000" dirty="0"/>
              <a:t>Network address of 48 bits which is assigned by the Internet Society</a:t>
            </a:r>
            <a:br>
              <a:rPr lang="en-US" sz="2000" dirty="0"/>
            </a:br>
            <a:endParaRPr lang="en-US" sz="2000" dirty="0"/>
          </a:p>
          <a:p>
            <a:pPr marL="285750" indent="-285750">
              <a:buFont typeface="Arial" panose="020B0604020202020204" pitchFamily="34" charset="0"/>
              <a:buChar char="•"/>
            </a:pPr>
            <a:r>
              <a:rPr lang="en-US" sz="2000" dirty="0"/>
              <a:t>Network prefix  16 bits  used by businesses to divide  address space along organizational structure</a:t>
            </a:r>
            <a:br>
              <a:rPr lang="en-US" sz="2000" dirty="0"/>
            </a:br>
            <a:endParaRPr lang="en-US" sz="2000" dirty="0"/>
          </a:p>
          <a:p>
            <a:pPr marL="285750" indent="-285750">
              <a:buFont typeface="Arial" panose="020B0604020202020204" pitchFamily="34" charset="0"/>
              <a:buChar char="•"/>
            </a:pPr>
            <a:r>
              <a:rPr lang="en-US" sz="2000" dirty="0"/>
              <a:t>Host address 64 bits.</a:t>
            </a:r>
            <a:br>
              <a:rPr lang="en-US" sz="2000" dirty="0"/>
            </a:br>
            <a:endParaRPr lang="en-US" sz="2000" dirty="0"/>
          </a:p>
          <a:p>
            <a:pPr marL="285750" indent="-285750">
              <a:buFont typeface="Arial" panose="020B0604020202020204" pitchFamily="34" charset="0"/>
              <a:buChar char="•"/>
            </a:pPr>
            <a:r>
              <a:rPr lang="en-US" sz="2000" dirty="0"/>
              <a:t>Total 128 bits – 340 trillion, trillion, trillion addresses</a:t>
            </a:r>
            <a:endParaRPr lang="en-CA" sz="2000" dirty="0"/>
          </a:p>
          <a:p>
            <a:endParaRPr lang="en-CA" dirty="0"/>
          </a:p>
        </p:txBody>
      </p:sp>
      <p:sp>
        <p:nvSpPr>
          <p:cNvPr id="5" name="Rectangle 4">
            <a:extLst>
              <a:ext uri="{FF2B5EF4-FFF2-40B4-BE49-F238E27FC236}">
                <a16:creationId xmlns:a16="http://schemas.microsoft.com/office/drawing/2014/main" id="{302CC61E-6C6C-4600-A7E7-1063929A4048}"/>
              </a:ext>
            </a:extLst>
          </p:cNvPr>
          <p:cNvSpPr/>
          <p:nvPr/>
        </p:nvSpPr>
        <p:spPr>
          <a:xfrm>
            <a:off x="6372225" y="3429001"/>
            <a:ext cx="5529263" cy="32146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b="1" u="sng" dirty="0"/>
              <a:t>How big is this number?</a:t>
            </a:r>
          </a:p>
          <a:p>
            <a:pPr algn="ctr"/>
            <a:r>
              <a:rPr lang="en-CA" sz="2400" dirty="0"/>
              <a:t>If you allocated an IPv6 address to every atom on earth, you would still have enough addresses for about 100 more Earths.  Before we run out of addresses the human race will be extinct</a:t>
            </a:r>
            <a:r>
              <a:rPr lang="en-CA" dirty="0"/>
              <a:t>! </a:t>
            </a:r>
          </a:p>
        </p:txBody>
      </p:sp>
    </p:spTree>
    <p:extLst>
      <p:ext uri="{BB962C8B-B14F-4D97-AF65-F5344CB8AC3E}">
        <p14:creationId xmlns:p14="http://schemas.microsoft.com/office/powerpoint/2010/main" val="161009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IPv6 Address Space</a:t>
            </a: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grpSp>
        <p:nvGrpSpPr>
          <p:cNvPr id="6" name="Group 5"/>
          <p:cNvGrpSpPr/>
          <p:nvPr/>
        </p:nvGrpSpPr>
        <p:grpSpPr>
          <a:xfrm>
            <a:off x="1047247" y="1901955"/>
            <a:ext cx="10097506" cy="547948"/>
            <a:chOff x="0" y="0"/>
            <a:chExt cx="6203289" cy="555625"/>
          </a:xfrm>
        </p:grpSpPr>
        <p:sp>
          <p:nvSpPr>
            <p:cNvPr id="7" name="Rectangle 6"/>
            <p:cNvSpPr/>
            <p:nvPr/>
          </p:nvSpPr>
          <p:spPr>
            <a:xfrm>
              <a:off x="0" y="0"/>
              <a:ext cx="2369820" cy="555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effectLst/>
                  <a:ea typeface="Calibri" panose="020F0502020204030204" pitchFamily="34" charset="0"/>
                  <a:cs typeface="Times New Roman" panose="02020603050405020304" pitchFamily="18" charset="0"/>
                </a:rPr>
                <a:t>Network Bits</a:t>
              </a:r>
              <a:br>
                <a:rPr lang="en-CA" sz="2400" baseline="-25000" dirty="0">
                  <a:effectLst/>
                  <a:ea typeface="Calibri" panose="020F0502020204030204" pitchFamily="34" charset="0"/>
                  <a:cs typeface="Times New Roman" panose="02020603050405020304" pitchFamily="18" charset="0"/>
                </a:rPr>
              </a:br>
              <a:endParaRPr lang="en-CA" sz="2400" baseline="-25000" dirty="0">
                <a:effectLst/>
                <a:ea typeface="Calibri" panose="020F0502020204030204" pitchFamily="34" charset="0"/>
                <a:cs typeface="Times New Roman" panose="02020603050405020304" pitchFamily="18" charset="0"/>
              </a:endParaRPr>
            </a:p>
          </p:txBody>
        </p:sp>
        <p:sp>
          <p:nvSpPr>
            <p:cNvPr id="8" name="Rectangle 7"/>
            <p:cNvSpPr/>
            <p:nvPr/>
          </p:nvSpPr>
          <p:spPr>
            <a:xfrm>
              <a:off x="2370125" y="0"/>
              <a:ext cx="1433195" cy="55562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Prefix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sp>
          <p:nvSpPr>
            <p:cNvPr id="9" name="Rectangle 8"/>
            <p:cNvSpPr/>
            <p:nvPr/>
          </p:nvSpPr>
          <p:spPr>
            <a:xfrm>
              <a:off x="3803904" y="0"/>
              <a:ext cx="2399385" cy="55562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Host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grpSp>
      <p:sp>
        <p:nvSpPr>
          <p:cNvPr id="3" name="TextBox 2"/>
          <p:cNvSpPr txBox="1"/>
          <p:nvPr/>
        </p:nvSpPr>
        <p:spPr>
          <a:xfrm>
            <a:off x="1169645" y="2695619"/>
            <a:ext cx="980412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128-bit address is divided along 16-bit boundaries. Each 16-bit block is converted to a 4-digit hexadecimal number and separated by colons. The resulting representation is known as colon-hexadecimal</a:t>
            </a:r>
          </a:p>
          <a:p>
            <a:pPr marL="285750" indent="-285750">
              <a:buFont typeface="Arial" panose="020B0604020202020204" pitchFamily="34" charset="0"/>
              <a:buChar char="•"/>
            </a:pPr>
            <a:r>
              <a:rPr lang="en-US" dirty="0"/>
              <a:t>IPv6 Address in binary form:</a:t>
            </a:r>
            <a:endParaRPr lang="en-CA" dirty="0"/>
          </a:p>
        </p:txBody>
      </p:sp>
      <p:pic>
        <p:nvPicPr>
          <p:cNvPr id="5" name="Picture 4"/>
          <p:cNvPicPr>
            <a:picLocks noChangeAspect="1"/>
          </p:cNvPicPr>
          <p:nvPr/>
        </p:nvPicPr>
        <p:blipFill>
          <a:blip r:embed="rId3"/>
          <a:stretch>
            <a:fillRect/>
          </a:stretch>
        </p:blipFill>
        <p:spPr>
          <a:xfrm>
            <a:off x="292494" y="3831104"/>
            <a:ext cx="11312642" cy="422287"/>
          </a:xfrm>
          <a:prstGeom prst="rect">
            <a:avLst/>
          </a:prstGeom>
        </p:spPr>
      </p:pic>
      <p:sp>
        <p:nvSpPr>
          <p:cNvPr id="10" name="TextBox 9"/>
          <p:cNvSpPr txBox="1"/>
          <p:nvPr/>
        </p:nvSpPr>
        <p:spPr>
          <a:xfrm>
            <a:off x="1193935" y="4276637"/>
            <a:ext cx="9804129" cy="369332"/>
          </a:xfrm>
          <a:prstGeom prst="rect">
            <a:avLst/>
          </a:prstGeom>
          <a:noFill/>
        </p:spPr>
        <p:txBody>
          <a:bodyPr wrap="square" rtlCol="0">
            <a:spAutoFit/>
          </a:bodyPr>
          <a:lstStyle/>
          <a:p>
            <a:pPr marL="285750" indent="-285750">
              <a:buFont typeface="Arial" panose="020B0604020202020204" pitchFamily="34" charset="0"/>
              <a:buChar char="•"/>
            </a:pPr>
            <a:r>
              <a:rPr lang="en-CA" dirty="0"/>
              <a:t>Divided into 16 bit blocks:</a:t>
            </a:r>
          </a:p>
        </p:txBody>
      </p:sp>
      <p:pic>
        <p:nvPicPr>
          <p:cNvPr id="11" name="Picture 10"/>
          <p:cNvPicPr>
            <a:picLocks noChangeAspect="1"/>
          </p:cNvPicPr>
          <p:nvPr/>
        </p:nvPicPr>
        <p:blipFill>
          <a:blip r:embed="rId4"/>
          <a:stretch>
            <a:fillRect/>
          </a:stretch>
        </p:blipFill>
        <p:spPr>
          <a:xfrm>
            <a:off x="292494" y="4689614"/>
            <a:ext cx="11312642" cy="454932"/>
          </a:xfrm>
          <a:prstGeom prst="rect">
            <a:avLst/>
          </a:prstGeom>
        </p:spPr>
      </p:pic>
      <p:sp>
        <p:nvSpPr>
          <p:cNvPr id="12" name="TextBox 11"/>
          <p:cNvSpPr txBox="1"/>
          <p:nvPr/>
        </p:nvSpPr>
        <p:spPr>
          <a:xfrm>
            <a:off x="1193935" y="5216395"/>
            <a:ext cx="9804129" cy="369332"/>
          </a:xfrm>
          <a:prstGeom prst="rect">
            <a:avLst/>
          </a:prstGeom>
          <a:noFill/>
        </p:spPr>
        <p:txBody>
          <a:bodyPr wrap="square" rtlCol="0">
            <a:spAutoFit/>
          </a:bodyPr>
          <a:lstStyle/>
          <a:p>
            <a:pPr marL="285750" indent="-285750">
              <a:buFont typeface="Arial" panose="020B0604020202020204" pitchFamily="34" charset="0"/>
              <a:buChar char="•"/>
            </a:pPr>
            <a:r>
              <a:rPr lang="en-CA" dirty="0"/>
              <a:t>Each 16 bit block converted to hexadecimal and separated by colons:</a:t>
            </a:r>
          </a:p>
        </p:txBody>
      </p:sp>
      <p:pic>
        <p:nvPicPr>
          <p:cNvPr id="13" name="Picture 12"/>
          <p:cNvPicPr>
            <a:picLocks noChangeAspect="1"/>
          </p:cNvPicPr>
          <p:nvPr/>
        </p:nvPicPr>
        <p:blipFill>
          <a:blip r:embed="rId5"/>
          <a:stretch>
            <a:fillRect/>
          </a:stretch>
        </p:blipFill>
        <p:spPr>
          <a:xfrm>
            <a:off x="2567167" y="5657576"/>
            <a:ext cx="5438146" cy="691136"/>
          </a:xfrm>
          <a:prstGeom prst="rect">
            <a:avLst/>
          </a:prstGeom>
        </p:spPr>
      </p:pic>
    </p:spTree>
    <p:extLst>
      <p:ext uri="{BB962C8B-B14F-4D97-AF65-F5344CB8AC3E}">
        <p14:creationId xmlns:p14="http://schemas.microsoft.com/office/powerpoint/2010/main" val="73582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IPv6 Address Space - Simplification</a:t>
            </a: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grpSp>
        <p:nvGrpSpPr>
          <p:cNvPr id="6" name="Group 5"/>
          <p:cNvGrpSpPr/>
          <p:nvPr/>
        </p:nvGrpSpPr>
        <p:grpSpPr>
          <a:xfrm>
            <a:off x="1047247" y="1901955"/>
            <a:ext cx="10097506" cy="547948"/>
            <a:chOff x="0" y="0"/>
            <a:chExt cx="6203289" cy="555625"/>
          </a:xfrm>
        </p:grpSpPr>
        <p:sp>
          <p:nvSpPr>
            <p:cNvPr id="7" name="Rectangle 6"/>
            <p:cNvSpPr/>
            <p:nvPr/>
          </p:nvSpPr>
          <p:spPr>
            <a:xfrm>
              <a:off x="0" y="0"/>
              <a:ext cx="2369820" cy="555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effectLst/>
                  <a:ea typeface="Calibri" panose="020F0502020204030204" pitchFamily="34" charset="0"/>
                  <a:cs typeface="Times New Roman" panose="02020603050405020304" pitchFamily="18" charset="0"/>
                </a:rPr>
                <a:t>Network Bits</a:t>
              </a:r>
              <a:br>
                <a:rPr lang="en-CA" sz="2400" baseline="-25000" dirty="0">
                  <a:effectLst/>
                  <a:ea typeface="Calibri" panose="020F0502020204030204" pitchFamily="34" charset="0"/>
                  <a:cs typeface="Times New Roman" panose="02020603050405020304" pitchFamily="18" charset="0"/>
                </a:rPr>
              </a:br>
              <a:endParaRPr lang="en-CA" sz="2400" baseline="-25000" dirty="0">
                <a:effectLst/>
                <a:ea typeface="Calibri" panose="020F0502020204030204" pitchFamily="34" charset="0"/>
                <a:cs typeface="Times New Roman" panose="02020603050405020304" pitchFamily="18" charset="0"/>
              </a:endParaRPr>
            </a:p>
          </p:txBody>
        </p:sp>
        <p:sp>
          <p:nvSpPr>
            <p:cNvPr id="8" name="Rectangle 7"/>
            <p:cNvSpPr/>
            <p:nvPr/>
          </p:nvSpPr>
          <p:spPr>
            <a:xfrm>
              <a:off x="2370125" y="0"/>
              <a:ext cx="1433195" cy="55562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Prefix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sp>
          <p:nvSpPr>
            <p:cNvPr id="9" name="Rectangle 8"/>
            <p:cNvSpPr/>
            <p:nvPr/>
          </p:nvSpPr>
          <p:spPr>
            <a:xfrm>
              <a:off x="3803904" y="0"/>
              <a:ext cx="2399385" cy="55562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Host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grpSp>
      <p:sp>
        <p:nvSpPr>
          <p:cNvPr id="3" name="TextBox 2"/>
          <p:cNvSpPr txBox="1"/>
          <p:nvPr/>
        </p:nvSpPr>
        <p:spPr>
          <a:xfrm>
            <a:off x="1169645" y="2695619"/>
            <a:ext cx="9804129" cy="646331"/>
          </a:xfrm>
          <a:prstGeom prst="rect">
            <a:avLst/>
          </a:prstGeom>
          <a:noFill/>
        </p:spPr>
        <p:txBody>
          <a:bodyPr wrap="square" rtlCol="0">
            <a:spAutoFit/>
          </a:bodyPr>
          <a:lstStyle/>
          <a:p>
            <a:pPr marL="285750" indent="-285750">
              <a:buFont typeface="Arial" panose="020B0604020202020204" pitchFamily="34" charset="0"/>
              <a:buChar char="•"/>
            </a:pPr>
            <a:r>
              <a:rPr lang="en-US" dirty="0"/>
              <a:t>IPv6 representation removes leading zeros within each 16-bit block</a:t>
            </a:r>
          </a:p>
          <a:p>
            <a:pPr marL="285750" indent="-285750">
              <a:buFont typeface="Arial" panose="020B0604020202020204" pitchFamily="34" charset="0"/>
              <a:buChar char="•"/>
            </a:pPr>
            <a:r>
              <a:rPr lang="en-US" dirty="0"/>
              <a:t>Each block must have at least a single digit. </a:t>
            </a:r>
            <a:endParaRPr lang="en-CA" dirty="0"/>
          </a:p>
        </p:txBody>
      </p:sp>
      <p:pic>
        <p:nvPicPr>
          <p:cNvPr id="13" name="Picture 12"/>
          <p:cNvPicPr>
            <a:picLocks noChangeAspect="1"/>
          </p:cNvPicPr>
          <p:nvPr/>
        </p:nvPicPr>
        <p:blipFill>
          <a:blip r:embed="rId3"/>
          <a:stretch>
            <a:fillRect/>
          </a:stretch>
        </p:blipFill>
        <p:spPr>
          <a:xfrm>
            <a:off x="1341120" y="3618948"/>
            <a:ext cx="7825306" cy="994521"/>
          </a:xfrm>
          <a:prstGeom prst="rect">
            <a:avLst/>
          </a:prstGeom>
        </p:spPr>
      </p:pic>
      <p:grpSp>
        <p:nvGrpSpPr>
          <p:cNvPr id="29" name="Group 28"/>
          <p:cNvGrpSpPr/>
          <p:nvPr/>
        </p:nvGrpSpPr>
        <p:grpSpPr>
          <a:xfrm>
            <a:off x="1341120" y="3860735"/>
            <a:ext cx="7825306" cy="2281274"/>
            <a:chOff x="1341120" y="3860735"/>
            <a:chExt cx="7825306" cy="2281274"/>
          </a:xfrm>
        </p:grpSpPr>
        <p:pic>
          <p:nvPicPr>
            <p:cNvPr id="19" name="Picture 18"/>
            <p:cNvPicPr>
              <a:picLocks noChangeAspect="1"/>
            </p:cNvPicPr>
            <p:nvPr/>
          </p:nvPicPr>
          <p:blipFill>
            <a:blip r:embed="rId4"/>
            <a:stretch>
              <a:fillRect/>
            </a:stretch>
          </p:blipFill>
          <p:spPr>
            <a:xfrm>
              <a:off x="1341120" y="4989173"/>
              <a:ext cx="7825306" cy="1152836"/>
            </a:xfrm>
            <a:prstGeom prst="rect">
              <a:avLst/>
            </a:prstGeom>
          </p:spPr>
        </p:pic>
        <p:grpSp>
          <p:nvGrpSpPr>
            <p:cNvPr id="28" name="Group 27"/>
            <p:cNvGrpSpPr/>
            <p:nvPr/>
          </p:nvGrpSpPr>
          <p:grpSpPr>
            <a:xfrm>
              <a:off x="2639683" y="3860735"/>
              <a:ext cx="4197899" cy="1401378"/>
              <a:chOff x="2639683" y="3860735"/>
              <a:chExt cx="4197899" cy="1401378"/>
            </a:xfrm>
          </p:grpSpPr>
          <p:sp>
            <p:nvSpPr>
              <p:cNvPr id="15" name="Rectangle 14"/>
              <p:cNvSpPr/>
              <p:nvPr/>
            </p:nvSpPr>
            <p:spPr>
              <a:xfrm>
                <a:off x="2639683" y="3860735"/>
                <a:ext cx="353574" cy="417967"/>
              </a:xfrm>
              <a:prstGeom prst="rect">
                <a:avLst/>
              </a:prstGeom>
              <a:solidFill>
                <a:schemeClr val="accent1">
                  <a:alpha val="4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p:cNvSpPr/>
              <p:nvPr/>
            </p:nvSpPr>
            <p:spPr>
              <a:xfrm>
                <a:off x="3537798" y="3910791"/>
                <a:ext cx="604305" cy="417967"/>
              </a:xfrm>
              <a:prstGeom prst="rect">
                <a:avLst/>
              </a:prstGeom>
              <a:solidFill>
                <a:schemeClr val="accent1">
                  <a:alpha val="4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Rectangle 23"/>
              <p:cNvSpPr/>
              <p:nvPr/>
            </p:nvSpPr>
            <p:spPr>
              <a:xfrm>
                <a:off x="6306484" y="3909089"/>
                <a:ext cx="353574" cy="417967"/>
              </a:xfrm>
              <a:prstGeom prst="rect">
                <a:avLst/>
              </a:prstGeom>
              <a:solidFill>
                <a:schemeClr val="accent1">
                  <a:alpha val="4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1" name="Straight Arrow Connector 20"/>
              <p:cNvCxnSpPr>
                <a:cxnSpLocks/>
              </p:cNvCxnSpPr>
              <p:nvPr/>
            </p:nvCxnSpPr>
            <p:spPr>
              <a:xfrm flipH="1">
                <a:off x="2993257" y="4370001"/>
                <a:ext cx="155759" cy="77134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3709358" y="4278702"/>
                <a:ext cx="582462" cy="98341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p:cNvCxnSpPr>
              <p:nvPr/>
            </p:nvCxnSpPr>
            <p:spPr>
              <a:xfrm flipH="1">
                <a:off x="6483271" y="4339086"/>
                <a:ext cx="354311" cy="80225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1069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IPv6 Address Space </a:t>
            </a:r>
            <a:r>
              <a:rPr lang="en-US" b="1"/>
              <a:t>- Simplification</a:t>
            </a: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grpSp>
        <p:nvGrpSpPr>
          <p:cNvPr id="6" name="Group 5"/>
          <p:cNvGrpSpPr/>
          <p:nvPr/>
        </p:nvGrpSpPr>
        <p:grpSpPr>
          <a:xfrm>
            <a:off x="1047247" y="1901955"/>
            <a:ext cx="10097506" cy="547948"/>
            <a:chOff x="0" y="0"/>
            <a:chExt cx="6203289" cy="555625"/>
          </a:xfrm>
        </p:grpSpPr>
        <p:sp>
          <p:nvSpPr>
            <p:cNvPr id="7" name="Rectangle 6"/>
            <p:cNvSpPr/>
            <p:nvPr/>
          </p:nvSpPr>
          <p:spPr>
            <a:xfrm>
              <a:off x="0" y="0"/>
              <a:ext cx="2369820" cy="555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effectLst/>
                  <a:ea typeface="Calibri" panose="020F0502020204030204" pitchFamily="34" charset="0"/>
                  <a:cs typeface="Times New Roman" panose="02020603050405020304" pitchFamily="18" charset="0"/>
                </a:rPr>
                <a:t>Network Bits</a:t>
              </a:r>
              <a:br>
                <a:rPr lang="en-CA" sz="2400" baseline="-25000" dirty="0">
                  <a:effectLst/>
                  <a:ea typeface="Calibri" panose="020F0502020204030204" pitchFamily="34" charset="0"/>
                  <a:cs typeface="Times New Roman" panose="02020603050405020304" pitchFamily="18" charset="0"/>
                </a:rPr>
              </a:br>
              <a:endParaRPr lang="en-CA" sz="2400" baseline="-25000" dirty="0">
                <a:effectLst/>
                <a:ea typeface="Calibri" panose="020F0502020204030204" pitchFamily="34" charset="0"/>
                <a:cs typeface="Times New Roman" panose="02020603050405020304" pitchFamily="18" charset="0"/>
              </a:endParaRPr>
            </a:p>
          </p:txBody>
        </p:sp>
        <p:sp>
          <p:nvSpPr>
            <p:cNvPr id="8" name="Rectangle 7"/>
            <p:cNvSpPr/>
            <p:nvPr/>
          </p:nvSpPr>
          <p:spPr>
            <a:xfrm>
              <a:off x="2370125" y="0"/>
              <a:ext cx="1433195" cy="55562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Prefix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sp>
          <p:nvSpPr>
            <p:cNvPr id="9" name="Rectangle 8"/>
            <p:cNvSpPr/>
            <p:nvPr/>
          </p:nvSpPr>
          <p:spPr>
            <a:xfrm>
              <a:off x="3803904" y="0"/>
              <a:ext cx="2399385" cy="55562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CA" sz="2400" baseline="-25000" dirty="0">
                  <a:cs typeface="Times New Roman" panose="02020603050405020304" pitchFamily="18" charset="0"/>
                </a:rPr>
                <a:t>Host Bits</a:t>
              </a:r>
              <a:br>
                <a:rPr lang="en-CA" sz="2400" dirty="0">
                  <a:effectLst/>
                  <a:ea typeface="Calibri" panose="020F0502020204030204" pitchFamily="34" charset="0"/>
                  <a:cs typeface="Times New Roman" panose="02020603050405020304" pitchFamily="18" charset="0"/>
                </a:rPr>
              </a:br>
              <a:endParaRPr lang="en-CA" sz="2400" dirty="0">
                <a:effectLst/>
                <a:ea typeface="Calibri" panose="020F0502020204030204" pitchFamily="34" charset="0"/>
                <a:cs typeface="Times New Roman" panose="02020603050405020304" pitchFamily="18" charset="0"/>
              </a:endParaRPr>
            </a:p>
          </p:txBody>
        </p:sp>
      </p:grpSp>
      <p:sp>
        <p:nvSpPr>
          <p:cNvPr id="3" name="TextBox 2"/>
          <p:cNvSpPr txBox="1"/>
          <p:nvPr/>
        </p:nvSpPr>
        <p:spPr>
          <a:xfrm>
            <a:off x="1169645" y="2695619"/>
            <a:ext cx="9804129"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IPv6 representation also allows for the compression of zeros if the address has long strings of zeros</a:t>
            </a:r>
          </a:p>
          <a:p>
            <a:pPr marL="285750" indent="-285750">
              <a:buFont typeface="Arial" panose="020B0604020202020204" pitchFamily="34" charset="0"/>
              <a:buChar char="•"/>
            </a:pPr>
            <a:r>
              <a:rPr lang="en-US" sz="2000" dirty="0"/>
              <a:t>Missing zeros represented by a double colon “::”</a:t>
            </a:r>
          </a:p>
          <a:p>
            <a:pPr marL="285750" indent="-285750">
              <a:buFont typeface="Arial" panose="020B0604020202020204" pitchFamily="34" charset="0"/>
              <a:buChar char="•"/>
            </a:pPr>
            <a:r>
              <a:rPr lang="en-US" sz="2000" dirty="0"/>
              <a:t>Can only be used once in an address </a:t>
            </a:r>
            <a:endParaRPr lang="en-CA" sz="2000" dirty="0"/>
          </a:p>
        </p:txBody>
      </p:sp>
      <p:grpSp>
        <p:nvGrpSpPr>
          <p:cNvPr id="27" name="Group 26"/>
          <p:cNvGrpSpPr/>
          <p:nvPr/>
        </p:nvGrpSpPr>
        <p:grpSpPr>
          <a:xfrm>
            <a:off x="1341120" y="4264774"/>
            <a:ext cx="5007922" cy="1843583"/>
            <a:chOff x="1341120" y="4264774"/>
            <a:chExt cx="5007922" cy="1843583"/>
          </a:xfrm>
        </p:grpSpPr>
        <p:pic>
          <p:nvPicPr>
            <p:cNvPr id="5" name="Picture 4"/>
            <p:cNvPicPr>
              <a:picLocks noChangeAspect="1"/>
            </p:cNvPicPr>
            <p:nvPr/>
          </p:nvPicPr>
          <p:blipFill>
            <a:blip r:embed="rId3"/>
            <a:stretch>
              <a:fillRect/>
            </a:stretch>
          </p:blipFill>
          <p:spPr>
            <a:xfrm>
              <a:off x="1341120" y="4264774"/>
              <a:ext cx="5007922" cy="796237"/>
            </a:xfrm>
            <a:prstGeom prst="rect">
              <a:avLst/>
            </a:prstGeom>
          </p:spPr>
        </p:pic>
        <p:pic>
          <p:nvPicPr>
            <p:cNvPr id="10" name="Picture 9"/>
            <p:cNvPicPr>
              <a:picLocks noChangeAspect="1"/>
            </p:cNvPicPr>
            <p:nvPr/>
          </p:nvPicPr>
          <p:blipFill>
            <a:blip r:embed="rId4"/>
            <a:stretch>
              <a:fillRect/>
            </a:stretch>
          </p:blipFill>
          <p:spPr>
            <a:xfrm>
              <a:off x="1358372" y="5332518"/>
              <a:ext cx="4761783" cy="775839"/>
            </a:xfrm>
            <a:prstGeom prst="rect">
              <a:avLst/>
            </a:prstGeom>
          </p:spPr>
        </p:pic>
        <p:sp>
          <p:nvSpPr>
            <p:cNvPr id="11" name="Rectangle 10"/>
            <p:cNvSpPr/>
            <p:nvPr/>
          </p:nvSpPr>
          <p:spPr>
            <a:xfrm>
              <a:off x="2300424" y="4264774"/>
              <a:ext cx="764776" cy="796237"/>
            </a:xfrm>
            <a:prstGeom prst="rect">
              <a:avLst/>
            </a:prstGeom>
            <a:solidFill>
              <a:schemeClr val="accent1">
                <a:alpha val="5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4" name="Straight Arrow Connector 13"/>
            <p:cNvCxnSpPr>
              <a:cxnSpLocks/>
            </p:cNvCxnSpPr>
            <p:nvPr/>
          </p:nvCxnSpPr>
          <p:spPr>
            <a:xfrm flipH="1">
              <a:off x="2596548" y="5061011"/>
              <a:ext cx="1" cy="52890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6917934" y="4264773"/>
            <a:ext cx="3347500" cy="1812740"/>
            <a:chOff x="6917934" y="4264773"/>
            <a:chExt cx="3347500" cy="1812740"/>
          </a:xfrm>
        </p:grpSpPr>
        <p:pic>
          <p:nvPicPr>
            <p:cNvPr id="17" name="Picture 16"/>
            <p:cNvPicPr>
              <a:picLocks noChangeAspect="1"/>
            </p:cNvPicPr>
            <p:nvPr/>
          </p:nvPicPr>
          <p:blipFill>
            <a:blip r:embed="rId5"/>
            <a:stretch>
              <a:fillRect/>
            </a:stretch>
          </p:blipFill>
          <p:spPr>
            <a:xfrm>
              <a:off x="6920130" y="4320656"/>
              <a:ext cx="3345304" cy="740355"/>
            </a:xfrm>
            <a:prstGeom prst="rect">
              <a:avLst/>
            </a:prstGeom>
          </p:spPr>
        </p:pic>
        <p:pic>
          <p:nvPicPr>
            <p:cNvPr id="22" name="Picture 21"/>
            <p:cNvPicPr>
              <a:picLocks noChangeAspect="1"/>
            </p:cNvPicPr>
            <p:nvPr/>
          </p:nvPicPr>
          <p:blipFill>
            <a:blip r:embed="rId6"/>
            <a:stretch>
              <a:fillRect/>
            </a:stretch>
          </p:blipFill>
          <p:spPr>
            <a:xfrm>
              <a:off x="6917934" y="5382680"/>
              <a:ext cx="2273999" cy="694833"/>
            </a:xfrm>
            <a:prstGeom prst="rect">
              <a:avLst/>
            </a:prstGeom>
          </p:spPr>
        </p:pic>
        <p:sp>
          <p:nvSpPr>
            <p:cNvPr id="24" name="Rectangle 23"/>
            <p:cNvSpPr/>
            <p:nvPr/>
          </p:nvSpPr>
          <p:spPr>
            <a:xfrm>
              <a:off x="8427157" y="4264773"/>
              <a:ext cx="1475968" cy="796237"/>
            </a:xfrm>
            <a:prstGeom prst="rect">
              <a:avLst/>
            </a:prstGeom>
            <a:solidFill>
              <a:schemeClr val="accent1">
                <a:alpha val="5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6" name="Straight Arrow Connector 25"/>
            <p:cNvCxnSpPr/>
            <p:nvPr/>
          </p:nvCxnSpPr>
          <p:spPr>
            <a:xfrm flipH="1">
              <a:off x="8678174" y="5061011"/>
              <a:ext cx="258792" cy="52890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7189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120" y="1053955"/>
            <a:ext cx="9509760" cy="1257923"/>
          </a:xfrm>
        </p:spPr>
        <p:txBody>
          <a:bodyPr>
            <a:normAutofit fontScale="90000"/>
          </a:bodyPr>
          <a:lstStyle/>
          <a:p>
            <a:r>
              <a:rPr lang="en-US" b="1" dirty="0"/>
              <a:t>IPv6 Prefix and Dual environments</a:t>
            </a:r>
            <a:br>
              <a:rPr lang="en-CA" dirty="0"/>
            </a:b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341120" y="1637898"/>
            <a:ext cx="4335061" cy="2246769"/>
          </a:xfrm>
          <a:prstGeom prst="rect">
            <a:avLst/>
          </a:prstGeom>
          <a:noFill/>
        </p:spPr>
        <p:txBody>
          <a:bodyPr wrap="square" rtlCol="0">
            <a:spAutoFit/>
          </a:bodyPr>
          <a:lstStyle/>
          <a:p>
            <a:pPr marL="285750" indent="-285750">
              <a:buFont typeface="Arial" panose="020B0604020202020204" pitchFamily="34" charset="0"/>
              <a:buChar char="•"/>
            </a:pPr>
            <a:r>
              <a:rPr lang="en-CA" sz="2000" dirty="0"/>
              <a:t>128 bits must show network and host addresses</a:t>
            </a:r>
          </a:p>
          <a:p>
            <a:pPr marL="285750" indent="-285750">
              <a:buFont typeface="Arial" panose="020B0604020202020204" pitchFamily="34" charset="0"/>
              <a:buChar char="•"/>
            </a:pPr>
            <a:r>
              <a:rPr lang="en-CA" sz="2000" dirty="0"/>
              <a:t>Within a network all hosts will have same network prefix</a:t>
            </a:r>
          </a:p>
          <a:p>
            <a:pPr marL="285750" indent="-285750">
              <a:buFont typeface="Arial" panose="020B0604020202020204" pitchFamily="34" charset="0"/>
              <a:buChar char="•"/>
            </a:pPr>
            <a:r>
              <a:rPr lang="en-CA" sz="2000" dirty="0"/>
              <a:t>Prefix indicated by “/” followed by the number of bits used for the network portion of the address</a:t>
            </a:r>
          </a:p>
        </p:txBody>
      </p:sp>
      <p:pic>
        <p:nvPicPr>
          <p:cNvPr id="5" name="Picture 4"/>
          <p:cNvPicPr>
            <a:picLocks noChangeAspect="1"/>
          </p:cNvPicPr>
          <p:nvPr/>
        </p:nvPicPr>
        <p:blipFill>
          <a:blip r:embed="rId3"/>
          <a:stretch>
            <a:fillRect/>
          </a:stretch>
        </p:blipFill>
        <p:spPr>
          <a:xfrm>
            <a:off x="5998715" y="1637899"/>
            <a:ext cx="6151397" cy="3432345"/>
          </a:xfrm>
          <a:prstGeom prst="rect">
            <a:avLst/>
          </a:prstGeom>
        </p:spPr>
      </p:pic>
      <p:sp>
        <p:nvSpPr>
          <p:cNvPr id="7" name="TextBox 6"/>
          <p:cNvSpPr txBox="1"/>
          <p:nvPr/>
        </p:nvSpPr>
        <p:spPr>
          <a:xfrm>
            <a:off x="4997905" y="2354425"/>
            <a:ext cx="4335061" cy="400110"/>
          </a:xfrm>
          <a:prstGeom prst="rect">
            <a:avLst/>
          </a:prstGeom>
          <a:noFill/>
        </p:spPr>
        <p:txBody>
          <a:bodyPr wrap="square" rtlCol="0">
            <a:spAutoFit/>
          </a:bodyPr>
          <a:lstStyle/>
          <a:p>
            <a:pPr marL="285750" indent="-285750">
              <a:buFont typeface="Arial" panose="020B0604020202020204" pitchFamily="34" charset="0"/>
              <a:buChar char="•"/>
            </a:pPr>
            <a:endParaRPr lang="en-CA" sz="2000" dirty="0"/>
          </a:p>
        </p:txBody>
      </p:sp>
      <p:pic>
        <p:nvPicPr>
          <p:cNvPr id="8" name="Picture 7"/>
          <p:cNvPicPr>
            <a:picLocks noChangeAspect="1"/>
          </p:cNvPicPr>
          <p:nvPr/>
        </p:nvPicPr>
        <p:blipFill>
          <a:blip r:embed="rId4"/>
          <a:stretch>
            <a:fillRect/>
          </a:stretch>
        </p:blipFill>
        <p:spPr>
          <a:xfrm>
            <a:off x="1341120" y="4148721"/>
            <a:ext cx="4219780" cy="566068"/>
          </a:xfrm>
          <a:prstGeom prst="rect">
            <a:avLst/>
          </a:prstGeom>
        </p:spPr>
      </p:pic>
      <p:sp>
        <p:nvSpPr>
          <p:cNvPr id="9" name="TextBox 8"/>
          <p:cNvSpPr txBox="1"/>
          <p:nvPr/>
        </p:nvSpPr>
        <p:spPr>
          <a:xfrm>
            <a:off x="1502387" y="4732665"/>
            <a:ext cx="4335061" cy="400110"/>
          </a:xfrm>
          <a:prstGeom prst="rect">
            <a:avLst/>
          </a:prstGeom>
          <a:noFill/>
        </p:spPr>
        <p:txBody>
          <a:bodyPr wrap="square" rtlCol="0">
            <a:spAutoFit/>
          </a:bodyPr>
          <a:lstStyle/>
          <a:p>
            <a:pPr marL="285750" indent="-285750">
              <a:buFont typeface="Arial" panose="020B0604020202020204" pitchFamily="34" charset="0"/>
              <a:buChar char="•"/>
            </a:pPr>
            <a:r>
              <a:rPr lang="en-CA" sz="2000" dirty="0"/>
              <a:t>Host portion of address ranges from</a:t>
            </a:r>
          </a:p>
        </p:txBody>
      </p:sp>
      <p:pic>
        <p:nvPicPr>
          <p:cNvPr id="10" name="Picture 9"/>
          <p:cNvPicPr>
            <a:picLocks noChangeAspect="1"/>
          </p:cNvPicPr>
          <p:nvPr/>
        </p:nvPicPr>
        <p:blipFill>
          <a:blip r:embed="rId5"/>
          <a:stretch>
            <a:fillRect/>
          </a:stretch>
        </p:blipFill>
        <p:spPr>
          <a:xfrm>
            <a:off x="375346" y="5562787"/>
            <a:ext cx="5185554" cy="445029"/>
          </a:xfrm>
          <a:prstGeom prst="rect">
            <a:avLst/>
          </a:prstGeom>
        </p:spPr>
      </p:pic>
      <p:pic>
        <p:nvPicPr>
          <p:cNvPr id="11" name="Picture 10"/>
          <p:cNvPicPr>
            <a:picLocks noChangeAspect="1"/>
          </p:cNvPicPr>
          <p:nvPr/>
        </p:nvPicPr>
        <p:blipFill>
          <a:blip r:embed="rId6"/>
          <a:stretch>
            <a:fillRect/>
          </a:stretch>
        </p:blipFill>
        <p:spPr>
          <a:xfrm>
            <a:off x="5998715" y="5577348"/>
            <a:ext cx="5837277" cy="415190"/>
          </a:xfrm>
          <a:prstGeom prst="rect">
            <a:avLst/>
          </a:prstGeom>
        </p:spPr>
      </p:pic>
      <p:cxnSp>
        <p:nvCxnSpPr>
          <p:cNvPr id="13" name="Straight Arrow Connector 12"/>
          <p:cNvCxnSpPr>
            <a:cxnSpLocks/>
            <a:stCxn id="10" idx="3"/>
            <a:endCxn id="11" idx="1"/>
          </p:cNvCxnSpPr>
          <p:nvPr/>
        </p:nvCxnSpPr>
        <p:spPr>
          <a:xfrm flipV="1">
            <a:off x="5560900" y="5784943"/>
            <a:ext cx="437815" cy="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04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120" y="1053955"/>
            <a:ext cx="9509760" cy="1257923"/>
          </a:xfrm>
        </p:spPr>
        <p:txBody>
          <a:bodyPr>
            <a:normAutofit fontScale="90000"/>
          </a:bodyPr>
          <a:lstStyle/>
          <a:p>
            <a:r>
              <a:rPr lang="en-US" b="1" dirty="0"/>
              <a:t>IPv6 Prefix and Dual environments</a:t>
            </a:r>
            <a:br>
              <a:rPr lang="en-CA" dirty="0"/>
            </a:b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341120" y="1637898"/>
            <a:ext cx="4657595" cy="2246769"/>
          </a:xfrm>
          <a:prstGeom prst="rect">
            <a:avLst/>
          </a:prstGeom>
          <a:noFill/>
        </p:spPr>
        <p:txBody>
          <a:bodyPr wrap="square" rtlCol="0">
            <a:spAutoFit/>
          </a:bodyPr>
          <a:lstStyle/>
          <a:p>
            <a:pPr marL="285750" indent="-285750">
              <a:buFont typeface="Arial" panose="020B0604020202020204" pitchFamily="34" charset="0"/>
              <a:buChar char="•"/>
            </a:pPr>
            <a:r>
              <a:rPr lang="en-CA" sz="2000" dirty="0"/>
              <a:t>For dual environments a special syntax is permitted</a:t>
            </a:r>
          </a:p>
          <a:p>
            <a:pPr marL="285750" indent="-285750">
              <a:buFont typeface="Arial" panose="020B0604020202020204" pitchFamily="34" charset="0"/>
              <a:buChar char="•"/>
            </a:pPr>
            <a:r>
              <a:rPr lang="en-CA" sz="2000" dirty="0"/>
              <a:t>“X”  represent first 6  high order 16  bit pieces of the address (96 bits)</a:t>
            </a:r>
          </a:p>
          <a:p>
            <a:pPr marL="285750" indent="-285750">
              <a:buFont typeface="Arial" panose="020B0604020202020204" pitchFamily="34" charset="0"/>
              <a:buChar char="•"/>
            </a:pPr>
            <a:r>
              <a:rPr lang="en-CA" sz="2000" dirty="0"/>
              <a:t>“d” represent the decimal values of the four low order 8 bit pieces (32 bits)</a:t>
            </a:r>
          </a:p>
          <a:p>
            <a:pPr marL="285750" indent="-285750">
              <a:buFont typeface="Arial" panose="020B0604020202020204" pitchFamily="34" charset="0"/>
              <a:buChar char="•"/>
            </a:pPr>
            <a:endParaRPr lang="en-CA" sz="2000" dirty="0"/>
          </a:p>
        </p:txBody>
      </p:sp>
      <p:pic>
        <p:nvPicPr>
          <p:cNvPr id="5" name="Picture 4"/>
          <p:cNvPicPr>
            <a:picLocks noChangeAspect="1"/>
          </p:cNvPicPr>
          <p:nvPr/>
        </p:nvPicPr>
        <p:blipFill>
          <a:blip r:embed="rId3"/>
          <a:stretch>
            <a:fillRect/>
          </a:stretch>
        </p:blipFill>
        <p:spPr>
          <a:xfrm>
            <a:off x="5998715" y="1637899"/>
            <a:ext cx="6151397" cy="3432345"/>
          </a:xfrm>
          <a:prstGeom prst="rect">
            <a:avLst/>
          </a:prstGeom>
        </p:spPr>
      </p:pic>
      <p:sp>
        <p:nvSpPr>
          <p:cNvPr id="7" name="TextBox 6"/>
          <p:cNvSpPr txBox="1"/>
          <p:nvPr/>
        </p:nvSpPr>
        <p:spPr>
          <a:xfrm>
            <a:off x="4997905" y="2354425"/>
            <a:ext cx="4335061" cy="400110"/>
          </a:xfrm>
          <a:prstGeom prst="rect">
            <a:avLst/>
          </a:prstGeom>
          <a:noFill/>
        </p:spPr>
        <p:txBody>
          <a:bodyPr wrap="square" rtlCol="0">
            <a:spAutoFit/>
          </a:bodyPr>
          <a:lstStyle/>
          <a:p>
            <a:pPr marL="285750" indent="-285750">
              <a:buFont typeface="Arial" panose="020B0604020202020204" pitchFamily="34" charset="0"/>
              <a:buChar char="•"/>
            </a:pPr>
            <a:endParaRPr lang="en-CA" sz="2000" dirty="0"/>
          </a:p>
        </p:txBody>
      </p:sp>
      <p:pic>
        <p:nvPicPr>
          <p:cNvPr id="6" name="Picture 5"/>
          <p:cNvPicPr>
            <a:picLocks noChangeAspect="1"/>
          </p:cNvPicPr>
          <p:nvPr/>
        </p:nvPicPr>
        <p:blipFill>
          <a:blip r:embed="rId4"/>
          <a:stretch>
            <a:fillRect/>
          </a:stretch>
        </p:blipFill>
        <p:spPr>
          <a:xfrm>
            <a:off x="1403417" y="3593691"/>
            <a:ext cx="4533001" cy="393452"/>
          </a:xfrm>
          <a:prstGeom prst="rect">
            <a:avLst/>
          </a:prstGeom>
        </p:spPr>
      </p:pic>
      <p:pic>
        <p:nvPicPr>
          <p:cNvPr id="12" name="Picture 11"/>
          <p:cNvPicPr>
            <a:picLocks noChangeAspect="1"/>
          </p:cNvPicPr>
          <p:nvPr/>
        </p:nvPicPr>
        <p:blipFill>
          <a:blip r:embed="rId5"/>
          <a:stretch>
            <a:fillRect/>
          </a:stretch>
        </p:blipFill>
        <p:spPr>
          <a:xfrm>
            <a:off x="1403417" y="4158684"/>
            <a:ext cx="3382130" cy="814971"/>
          </a:xfrm>
          <a:prstGeom prst="rect">
            <a:avLst/>
          </a:prstGeom>
        </p:spPr>
      </p:pic>
      <p:pic>
        <p:nvPicPr>
          <p:cNvPr id="16" name="Picture 15"/>
          <p:cNvPicPr>
            <a:picLocks noChangeAspect="1"/>
          </p:cNvPicPr>
          <p:nvPr/>
        </p:nvPicPr>
        <p:blipFill>
          <a:blip r:embed="rId6"/>
          <a:stretch>
            <a:fillRect/>
          </a:stretch>
        </p:blipFill>
        <p:spPr>
          <a:xfrm>
            <a:off x="1106607" y="5482625"/>
            <a:ext cx="4356068" cy="693887"/>
          </a:xfrm>
          <a:prstGeom prst="rect">
            <a:avLst/>
          </a:prstGeom>
        </p:spPr>
      </p:pic>
    </p:spTree>
    <p:extLst>
      <p:ext uri="{BB962C8B-B14F-4D97-AF65-F5344CB8AC3E}">
        <p14:creationId xmlns:p14="http://schemas.microsoft.com/office/powerpoint/2010/main" val="3398313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Tunnelling: Dual Environments</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341121" y="1901953"/>
            <a:ext cx="4110774" cy="1631216"/>
          </a:xfrm>
          <a:prstGeom prst="rect">
            <a:avLst/>
          </a:prstGeom>
          <a:noFill/>
        </p:spPr>
        <p:txBody>
          <a:bodyPr wrap="square" rtlCol="0">
            <a:spAutoFit/>
          </a:bodyPr>
          <a:lstStyle/>
          <a:p>
            <a:pPr marL="285750" indent="-285750">
              <a:buFont typeface="Arial" panose="020B0604020202020204" pitchFamily="34" charset="0"/>
              <a:buChar char="•"/>
            </a:pPr>
            <a:r>
              <a:rPr lang="en-CA" sz="2000" dirty="0"/>
              <a:t>Packets travelling on the Internet will meet routers that are not IPv6 capable</a:t>
            </a:r>
          </a:p>
          <a:p>
            <a:pPr marL="285750" indent="-285750">
              <a:buFont typeface="Arial" panose="020B0604020202020204" pitchFamily="34" charset="0"/>
              <a:buChar char="•"/>
            </a:pPr>
            <a:r>
              <a:rPr lang="en-CA" sz="2000" dirty="0"/>
              <a:t>To ensure compatibility IETF created IPv6 over IPv4 Tunneling</a:t>
            </a:r>
          </a:p>
        </p:txBody>
      </p:sp>
      <p:pic>
        <p:nvPicPr>
          <p:cNvPr id="6" name="Picture 5"/>
          <p:cNvPicPr>
            <a:picLocks noChangeAspect="1"/>
          </p:cNvPicPr>
          <p:nvPr/>
        </p:nvPicPr>
        <p:blipFill>
          <a:blip r:embed="rId3"/>
          <a:stretch>
            <a:fillRect/>
          </a:stretch>
        </p:blipFill>
        <p:spPr>
          <a:xfrm>
            <a:off x="7366958" y="1338794"/>
            <a:ext cx="3857827" cy="2152583"/>
          </a:xfrm>
          <a:prstGeom prst="rect">
            <a:avLst/>
          </a:prstGeom>
        </p:spPr>
      </p:pic>
      <p:pic>
        <p:nvPicPr>
          <p:cNvPr id="7" name="Picture 6"/>
          <p:cNvPicPr>
            <a:picLocks noChangeAspect="1"/>
          </p:cNvPicPr>
          <p:nvPr/>
        </p:nvPicPr>
        <p:blipFill>
          <a:blip r:embed="rId4"/>
          <a:stretch>
            <a:fillRect/>
          </a:stretch>
        </p:blipFill>
        <p:spPr>
          <a:xfrm>
            <a:off x="1341120" y="3648408"/>
            <a:ext cx="9509760" cy="2642429"/>
          </a:xfrm>
          <a:prstGeom prst="rect">
            <a:avLst/>
          </a:prstGeom>
        </p:spPr>
      </p:pic>
    </p:spTree>
    <p:extLst>
      <p:ext uri="{BB962C8B-B14F-4D97-AF65-F5344CB8AC3E}">
        <p14:creationId xmlns:p14="http://schemas.microsoft.com/office/powerpoint/2010/main" val="3400954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Tunnelling: Dual Environments</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433711" y="1522391"/>
            <a:ext cx="6008585" cy="4832092"/>
          </a:xfrm>
          <a:prstGeom prst="rect">
            <a:avLst/>
          </a:prstGeom>
          <a:noFill/>
        </p:spPr>
        <p:txBody>
          <a:bodyPr wrap="square" rtlCol="0">
            <a:spAutoFit/>
          </a:bodyPr>
          <a:lstStyle/>
          <a:p>
            <a:pPr marL="285750" indent="-285750">
              <a:buFont typeface="Arial" panose="020B0604020202020204" pitchFamily="34" charset="0"/>
              <a:buChar char="•"/>
            </a:pPr>
            <a:r>
              <a:rPr lang="en-US" dirty="0"/>
              <a:t>To determine which protocol to use a router will use DNS records</a:t>
            </a:r>
          </a:p>
          <a:p>
            <a:pPr marL="285750" indent="-285750">
              <a:buFont typeface="Arial" panose="020B0604020202020204" pitchFamily="34" charset="0"/>
              <a:buChar char="•"/>
            </a:pPr>
            <a:endParaRPr lang="en-US" dirty="0"/>
          </a:p>
          <a:p>
            <a:pPr lvl="0"/>
            <a:r>
              <a:rPr lang="en-US" dirty="0"/>
              <a:t>If  IPv4 DNS database record is:</a:t>
            </a:r>
            <a:br>
              <a:rPr lang="en-US" dirty="0"/>
            </a:br>
            <a:r>
              <a:rPr lang="en-US" dirty="0"/>
              <a:t>	</a:t>
            </a:r>
            <a:r>
              <a:rPr lang="en-US" b="1" dirty="0"/>
              <a:t>www.senecacollege.ca. IN A 142.204.0.0</a:t>
            </a:r>
            <a:br>
              <a:rPr lang="en-US" b="1" dirty="0"/>
            </a:br>
            <a:r>
              <a:rPr lang="en-US" dirty="0"/>
              <a:t> If  IPv6 address, DNS database record is::</a:t>
            </a:r>
            <a:br>
              <a:rPr lang="en-US" dirty="0"/>
            </a:br>
            <a:r>
              <a:rPr lang="en-US" b="1" dirty="0"/>
              <a:t>www.senecacollege.ca. IN AAAA FE80:DC28:ffff::1234</a:t>
            </a:r>
            <a:br>
              <a:rPr lang="en-US" dirty="0"/>
            </a:br>
            <a:endParaRPr lang="en-CA" dirty="0"/>
          </a:p>
          <a:p>
            <a:pPr lvl="0"/>
            <a:r>
              <a:rPr lang="en-US" dirty="0"/>
              <a:t>If  multiple IPv4/v6 addresses, IPv6 addresses will be tried first, and then IPv4 addresses will be tried. </a:t>
            </a:r>
          </a:p>
          <a:p>
            <a:pPr lvl="0"/>
            <a:endParaRPr lang="en-US" dirty="0"/>
          </a:p>
          <a:p>
            <a:pPr marL="285750" lvl="0" indent="-285750">
              <a:buFont typeface="Arial" panose="020B0604020202020204" pitchFamily="34" charset="0"/>
              <a:buChar char="•"/>
            </a:pPr>
            <a:r>
              <a:rPr lang="en-US" dirty="0"/>
              <a:t>Connecting to </a:t>
            </a:r>
            <a:r>
              <a:rPr lang="en-US" b="1" dirty="0"/>
              <a:t>FE80:DC28:ffff::1234</a:t>
            </a:r>
            <a:r>
              <a:rPr lang="en-US" dirty="0"/>
              <a:t>, then</a:t>
            </a:r>
            <a:br>
              <a:rPr lang="en-US" dirty="0"/>
            </a:br>
            <a:endParaRPr lang="en-CA" dirty="0"/>
          </a:p>
          <a:p>
            <a:r>
              <a:rPr lang="en-US" b="1" dirty="0"/>
              <a:t>www.senecacollege.ca IN</a:t>
            </a:r>
            <a:r>
              <a:rPr lang="en-US" dirty="0"/>
              <a:t> </a:t>
            </a:r>
            <a:r>
              <a:rPr lang="en-US" b="1" dirty="0"/>
              <a:t>AAAA</a:t>
            </a:r>
            <a:r>
              <a:rPr lang="en-US" dirty="0"/>
              <a:t> </a:t>
            </a:r>
            <a:r>
              <a:rPr lang="en-US" b="1" dirty="0"/>
              <a:t>FE80:DC28:ffff::1234</a:t>
            </a:r>
            <a:endParaRPr lang="en-CA" dirty="0"/>
          </a:p>
          <a:p>
            <a:r>
              <a:rPr lang="en-US" b="1" dirty="0"/>
              <a:t>www.senecacollege.ca IN AAAA</a:t>
            </a:r>
            <a:r>
              <a:rPr lang="en-US" dirty="0"/>
              <a:t> </a:t>
            </a:r>
            <a:r>
              <a:rPr lang="en-US" b="1" dirty="0"/>
              <a:t>FE80:DC28:ffff::5678</a:t>
            </a:r>
            <a:endParaRPr lang="en-CA" dirty="0"/>
          </a:p>
          <a:p>
            <a:r>
              <a:rPr lang="en-US" b="1" dirty="0"/>
              <a:t>www.senecacollege.ca IN A 142.204.0.0</a:t>
            </a:r>
            <a:br>
              <a:rPr lang="en-US" b="1" dirty="0"/>
            </a:br>
            <a:endParaRPr lang="en-CA" sz="2000" dirty="0"/>
          </a:p>
        </p:txBody>
      </p:sp>
      <p:pic>
        <p:nvPicPr>
          <p:cNvPr id="7" name="Picture 6"/>
          <p:cNvPicPr>
            <a:picLocks noChangeAspect="1"/>
          </p:cNvPicPr>
          <p:nvPr/>
        </p:nvPicPr>
        <p:blipFill>
          <a:blip r:embed="rId3"/>
          <a:stretch>
            <a:fillRect/>
          </a:stretch>
        </p:blipFill>
        <p:spPr>
          <a:xfrm>
            <a:off x="7534886" y="1217996"/>
            <a:ext cx="4198968" cy="1166746"/>
          </a:xfrm>
          <a:prstGeom prst="rect">
            <a:avLst/>
          </a:prstGeom>
        </p:spPr>
      </p:pic>
    </p:spTree>
    <p:extLst>
      <p:ext uri="{BB962C8B-B14F-4D97-AF65-F5344CB8AC3E}">
        <p14:creationId xmlns:p14="http://schemas.microsoft.com/office/powerpoint/2010/main" val="1864536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IPv6</a:t>
            </a:r>
          </a:p>
        </p:txBody>
      </p:sp>
      <p:sp>
        <p:nvSpPr>
          <p:cNvPr id="3" name="Content Placeholder 2"/>
          <p:cNvSpPr>
            <a:spLocks noGrp="1"/>
          </p:cNvSpPr>
          <p:nvPr>
            <p:ph type="body" idx="1"/>
          </p:nvPr>
        </p:nvSpPr>
        <p:spPr/>
        <p:txBody>
          <a:bodyPr/>
          <a:lstStyle/>
          <a:p>
            <a:pPr lvl="0"/>
            <a:r>
              <a:rPr lang="en-US" dirty="0"/>
              <a:t>Programming Perceptive</a:t>
            </a:r>
          </a:p>
        </p:txBody>
      </p:sp>
    </p:spTree>
    <p:extLst>
      <p:ext uri="{BB962C8B-B14F-4D97-AF65-F5344CB8AC3E}">
        <p14:creationId xmlns:p14="http://schemas.microsoft.com/office/powerpoint/2010/main" val="1850360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normAutofit/>
          </a:bodyPr>
          <a:lstStyle/>
          <a:p>
            <a:r>
              <a:rPr lang="en-US" dirty="0"/>
              <a:t>Internet Layer Functions</a:t>
            </a:r>
          </a:p>
          <a:p>
            <a:pPr lvl="1"/>
            <a:r>
              <a:rPr lang="en-US" dirty="0"/>
              <a:t>Dual Stack Environment	IPv4/v6</a:t>
            </a:r>
          </a:p>
          <a:p>
            <a:r>
              <a:rPr lang="en-US" dirty="0"/>
              <a:t>IPv4 and Changes to Preserve the Address Space</a:t>
            </a:r>
          </a:p>
          <a:p>
            <a:r>
              <a:rPr lang="en-US" dirty="0"/>
              <a:t>IPv6 Addressing</a:t>
            </a:r>
          </a:p>
          <a:p>
            <a:pPr lvl="1"/>
            <a:r>
              <a:rPr lang="en-US" dirty="0"/>
              <a:t>Tunneling</a:t>
            </a:r>
          </a:p>
          <a:p>
            <a:pPr lvl="1"/>
            <a:r>
              <a:rPr lang="en-US" dirty="0"/>
              <a:t>Scoped Addresses </a:t>
            </a:r>
          </a:p>
          <a:p>
            <a:r>
              <a:rPr lang="en-US" dirty="0"/>
              <a:t>IPv6 From a Programming Perspective</a:t>
            </a:r>
          </a:p>
          <a:p>
            <a:pPr lvl="1"/>
            <a:r>
              <a:rPr lang="en-US" dirty="0"/>
              <a:t>User Interface Design</a:t>
            </a:r>
          </a:p>
          <a:p>
            <a:pPr lvl="1"/>
            <a:r>
              <a:rPr lang="en-US" dirty="0"/>
              <a:t>IP Family Independence</a:t>
            </a:r>
          </a:p>
          <a:p>
            <a:pPr lvl="1"/>
            <a:r>
              <a:rPr lang="en-US" dirty="0"/>
              <a:t>Determine IP Family Before Creating Socket</a:t>
            </a:r>
          </a:p>
        </p:txBody>
      </p:sp>
    </p:spTree>
    <p:extLst>
      <p:ext uri="{BB962C8B-B14F-4D97-AF65-F5344CB8AC3E}">
        <p14:creationId xmlns:p14="http://schemas.microsoft.com/office/powerpoint/2010/main" val="2730062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 Programming Perspective</a:t>
            </a:r>
            <a:br>
              <a:rPr lang="en-CA" dirty="0"/>
            </a:br>
            <a:endParaRPr lang="en-US" dirty="0"/>
          </a:p>
        </p:txBody>
      </p:sp>
      <p:sp>
        <p:nvSpPr>
          <p:cNvPr id="4" name="Title 1"/>
          <p:cNvSpPr txBox="1">
            <a:spLocks/>
          </p:cNvSpPr>
          <p:nvPr/>
        </p:nvSpPr>
        <p:spPr>
          <a:xfrm>
            <a:off x="1476555" y="1084072"/>
            <a:ext cx="451981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pic>
        <p:nvPicPr>
          <p:cNvPr id="5" name="Picture 4"/>
          <p:cNvPicPr>
            <a:picLocks noChangeAspect="1"/>
          </p:cNvPicPr>
          <p:nvPr/>
        </p:nvPicPr>
        <p:blipFill>
          <a:blip r:embed="rId3"/>
          <a:stretch>
            <a:fillRect/>
          </a:stretch>
        </p:blipFill>
        <p:spPr>
          <a:xfrm>
            <a:off x="6308066" y="1638522"/>
            <a:ext cx="4854515" cy="3883612"/>
          </a:xfrm>
          <a:prstGeom prst="rect">
            <a:avLst/>
          </a:prstGeom>
        </p:spPr>
      </p:pic>
      <p:sp>
        <p:nvSpPr>
          <p:cNvPr id="6" name="TextBox 5"/>
          <p:cNvSpPr txBox="1"/>
          <p:nvPr/>
        </p:nvSpPr>
        <p:spPr>
          <a:xfrm>
            <a:off x="1073557" y="2317496"/>
            <a:ext cx="4922808" cy="2523768"/>
          </a:xfrm>
          <a:prstGeom prst="rect">
            <a:avLst/>
          </a:prstGeom>
          <a:noFill/>
        </p:spPr>
        <p:txBody>
          <a:bodyPr wrap="square" rtlCol="0">
            <a:spAutoFit/>
          </a:bodyPr>
          <a:lstStyle/>
          <a:p>
            <a:pPr marL="457200" indent="-457200">
              <a:buFont typeface="+mj-lt"/>
              <a:buAutoNum type="arabicPeriod"/>
            </a:pPr>
            <a:r>
              <a:rPr lang="en-US" sz="2000" dirty="0"/>
              <a:t>User Interface Design</a:t>
            </a:r>
            <a:br>
              <a:rPr lang="en-US" sz="2000" dirty="0"/>
            </a:br>
            <a:endParaRPr lang="en-US" sz="2000" dirty="0"/>
          </a:p>
          <a:p>
            <a:pPr marL="457200" indent="-457200">
              <a:buFont typeface="+mj-lt"/>
              <a:buAutoNum type="arabicPeriod"/>
            </a:pPr>
            <a:r>
              <a:rPr lang="en-US" sz="2000" dirty="0"/>
              <a:t>IP Family Independent</a:t>
            </a:r>
            <a:br>
              <a:rPr lang="en-US" sz="2000" dirty="0"/>
            </a:br>
            <a:endParaRPr lang="en-US" sz="2000" dirty="0"/>
          </a:p>
          <a:p>
            <a:pPr marL="457200" indent="-457200">
              <a:buFont typeface="+mj-lt"/>
              <a:buAutoNum type="arabicPeriod"/>
            </a:pPr>
            <a:r>
              <a:rPr lang="en-US" sz="2000" dirty="0"/>
              <a:t>Determine IP Family before Creating Socket</a:t>
            </a:r>
          </a:p>
          <a:p>
            <a:pPr marL="457200" indent="-457200">
              <a:buFont typeface="+mj-lt"/>
              <a:buAutoNum type="arabicPeriod"/>
            </a:pPr>
            <a:endParaRPr lang="en-CA" sz="2000" dirty="0"/>
          </a:p>
          <a:p>
            <a:endParaRPr lang="en-CA" dirty="0"/>
          </a:p>
        </p:txBody>
      </p:sp>
    </p:spTree>
    <p:extLst>
      <p:ext uri="{BB962C8B-B14F-4D97-AF65-F5344CB8AC3E}">
        <p14:creationId xmlns:p14="http://schemas.microsoft.com/office/powerpoint/2010/main" val="4015299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 Programming Perspective</a:t>
            </a:r>
            <a:br>
              <a:rPr lang="en-CA" dirty="0"/>
            </a:br>
            <a:endParaRPr lang="en-US" dirty="0"/>
          </a:p>
        </p:txBody>
      </p:sp>
      <p:sp>
        <p:nvSpPr>
          <p:cNvPr id="4" name="Title 1"/>
          <p:cNvSpPr txBox="1">
            <a:spLocks/>
          </p:cNvSpPr>
          <p:nvPr/>
        </p:nvSpPr>
        <p:spPr>
          <a:xfrm>
            <a:off x="1476555" y="775716"/>
            <a:ext cx="451981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r>
              <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rPr>
              <a:t>User Interface Design</a:t>
            </a:r>
          </a:p>
        </p:txBody>
      </p:sp>
      <p:pic>
        <p:nvPicPr>
          <p:cNvPr id="5" name="Picture 4"/>
          <p:cNvPicPr>
            <a:picLocks noChangeAspect="1"/>
          </p:cNvPicPr>
          <p:nvPr/>
        </p:nvPicPr>
        <p:blipFill>
          <a:blip r:embed="rId3"/>
          <a:stretch>
            <a:fillRect/>
          </a:stretch>
        </p:blipFill>
        <p:spPr>
          <a:xfrm>
            <a:off x="8264105" y="1638522"/>
            <a:ext cx="2898475" cy="2318780"/>
          </a:xfrm>
          <a:prstGeom prst="rect">
            <a:avLst/>
          </a:prstGeom>
        </p:spPr>
      </p:pic>
      <p:sp>
        <p:nvSpPr>
          <p:cNvPr id="6" name="TextBox 5"/>
          <p:cNvSpPr txBox="1"/>
          <p:nvPr/>
        </p:nvSpPr>
        <p:spPr>
          <a:xfrm>
            <a:off x="1073556" y="2014757"/>
            <a:ext cx="7190549"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 IPv6 address space is much larger and simplification standards require extra programming.  </a:t>
            </a:r>
            <a:br>
              <a:rPr lang="en-US" sz="2000" dirty="0"/>
            </a:br>
            <a:endParaRPr lang="en-US" sz="2000" dirty="0"/>
          </a:p>
          <a:p>
            <a:pPr marL="285750" indent="-285750">
              <a:buFont typeface="Arial" panose="020B0604020202020204" pitchFamily="34" charset="0"/>
              <a:buChar char="•"/>
            </a:pPr>
            <a:r>
              <a:rPr lang="en-US" sz="2000" dirty="0"/>
              <a:t> GUI applications which supply text boxes, for users to change address should be avoided, except in administrative applications</a:t>
            </a:r>
            <a:br>
              <a:rPr lang="en-US" sz="2000" dirty="0"/>
            </a:br>
            <a:endParaRPr lang="en-CA" sz="2000" dirty="0"/>
          </a:p>
          <a:p>
            <a:pPr marL="457200" indent="-457200">
              <a:buFont typeface="Arial" panose="020B0604020202020204" pitchFamily="34" charset="0"/>
              <a:buChar char="•"/>
            </a:pPr>
            <a:r>
              <a:rPr lang="en-US" sz="2000" dirty="0"/>
              <a:t>Programmers need to ask the following questions:</a:t>
            </a:r>
            <a:endParaRPr lang="en-CA" dirty="0"/>
          </a:p>
        </p:txBody>
      </p:sp>
      <p:sp>
        <p:nvSpPr>
          <p:cNvPr id="7" name="TextBox 6"/>
          <p:cNvSpPr txBox="1"/>
          <p:nvPr/>
        </p:nvSpPr>
        <p:spPr>
          <a:xfrm>
            <a:off x="1173192" y="4271275"/>
            <a:ext cx="10472468" cy="2246769"/>
          </a:xfrm>
          <a:prstGeom prst="rect">
            <a:avLst/>
          </a:prstGeom>
          <a:noFill/>
        </p:spPr>
        <p:txBody>
          <a:bodyPr wrap="square" rtlCol="0">
            <a:spAutoFit/>
          </a:bodyPr>
          <a:lstStyle/>
          <a:p>
            <a:pPr marL="914400" lvl="1" indent="-457200">
              <a:buFont typeface="+mj-lt"/>
              <a:buAutoNum type="arabicPeriod"/>
            </a:pPr>
            <a:r>
              <a:rPr lang="en-US" sz="2000" dirty="0"/>
              <a:t>Should number based (IP) or name based (DNS) notation be used?</a:t>
            </a:r>
          </a:p>
          <a:p>
            <a:pPr marL="914400" lvl="1" indent="-457200">
              <a:buFont typeface="+mj-lt"/>
              <a:buAutoNum type="arabicPeriod"/>
            </a:pPr>
            <a:r>
              <a:rPr lang="en-US" sz="2000" dirty="0"/>
              <a:t>Should the truncated addresses be used in the interface? The double colon is an optional methods of notation to simplify the address, not a specification.</a:t>
            </a:r>
          </a:p>
          <a:p>
            <a:pPr marL="914400" lvl="1" indent="-457200">
              <a:buFont typeface="+mj-lt"/>
              <a:buAutoNum type="arabicPeriod"/>
            </a:pPr>
            <a:r>
              <a:rPr lang="en-US" sz="2000" dirty="0"/>
              <a:t>Does the user need specific parts of the address, such as the subnet prefix, scope identifier or other subfields?</a:t>
            </a:r>
          </a:p>
          <a:p>
            <a:pPr marL="914400" lvl="1" indent="-457200">
              <a:buFont typeface="+mj-lt"/>
              <a:buAutoNum type="arabicPeriod"/>
            </a:pPr>
            <a:r>
              <a:rPr lang="en-US" sz="2000" dirty="0"/>
              <a:t>IPv6  specification requires the address to be enclosed in square brackets when part of a URL: For example: </a:t>
            </a:r>
            <a:r>
              <a:rPr lang="en-US" sz="2000" b="1" dirty="0"/>
              <a:t>http://[F380:DC28:ffff::1]:80/64</a:t>
            </a:r>
            <a:endParaRPr lang="en-CA" dirty="0"/>
          </a:p>
        </p:txBody>
      </p:sp>
    </p:spTree>
    <p:extLst>
      <p:ext uri="{BB962C8B-B14F-4D97-AF65-F5344CB8AC3E}">
        <p14:creationId xmlns:p14="http://schemas.microsoft.com/office/powerpoint/2010/main" val="4067703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 Programming Perspective</a:t>
            </a:r>
            <a:br>
              <a:rPr lang="en-CA" dirty="0"/>
            </a:br>
            <a:endParaRPr lang="en-US" dirty="0"/>
          </a:p>
        </p:txBody>
      </p:sp>
      <p:sp>
        <p:nvSpPr>
          <p:cNvPr id="4" name="Title 1"/>
          <p:cNvSpPr txBox="1">
            <a:spLocks/>
          </p:cNvSpPr>
          <p:nvPr/>
        </p:nvSpPr>
        <p:spPr>
          <a:xfrm>
            <a:off x="1381491" y="652026"/>
            <a:ext cx="451981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lvl="0">
              <a:defRPr/>
            </a:pPr>
            <a:r>
              <a:rPr lang="en-US" dirty="0"/>
              <a:t>IP Family Independent</a:t>
            </a:r>
            <a:endParaRPr kumimoji="0" lang="en-US" sz="340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1073557" y="2317496"/>
            <a:ext cx="4922808" cy="369332"/>
          </a:xfrm>
          <a:prstGeom prst="rect">
            <a:avLst/>
          </a:prstGeom>
          <a:noFill/>
        </p:spPr>
        <p:txBody>
          <a:bodyPr wrap="square" rtlCol="0">
            <a:spAutoFit/>
          </a:bodyPr>
          <a:lstStyle/>
          <a:p>
            <a:endParaRPr lang="en-CA" dirty="0"/>
          </a:p>
        </p:txBody>
      </p:sp>
      <p:pic>
        <p:nvPicPr>
          <p:cNvPr id="3" name="Picture 2"/>
          <p:cNvPicPr>
            <a:picLocks noChangeAspect="1"/>
          </p:cNvPicPr>
          <p:nvPr/>
        </p:nvPicPr>
        <p:blipFill>
          <a:blip r:embed="rId3"/>
          <a:stretch>
            <a:fillRect/>
          </a:stretch>
        </p:blipFill>
        <p:spPr>
          <a:xfrm>
            <a:off x="7694762" y="1214506"/>
            <a:ext cx="3853132" cy="1592093"/>
          </a:xfrm>
          <a:prstGeom prst="rect">
            <a:avLst/>
          </a:prstGeom>
        </p:spPr>
      </p:pic>
      <p:pic>
        <p:nvPicPr>
          <p:cNvPr id="8" name="Picture 7"/>
          <p:cNvPicPr>
            <a:picLocks noChangeAspect="1"/>
          </p:cNvPicPr>
          <p:nvPr/>
        </p:nvPicPr>
        <p:blipFill>
          <a:blip r:embed="rId4"/>
          <a:stretch>
            <a:fillRect/>
          </a:stretch>
        </p:blipFill>
        <p:spPr>
          <a:xfrm>
            <a:off x="1381491" y="2010553"/>
            <a:ext cx="5140079" cy="2010720"/>
          </a:xfrm>
          <a:prstGeom prst="rect">
            <a:avLst/>
          </a:prstGeom>
        </p:spPr>
      </p:pic>
      <p:pic>
        <p:nvPicPr>
          <p:cNvPr id="9" name="Picture 8"/>
          <p:cNvPicPr>
            <a:picLocks noChangeAspect="1"/>
          </p:cNvPicPr>
          <p:nvPr/>
        </p:nvPicPr>
        <p:blipFill>
          <a:blip r:embed="rId5"/>
          <a:stretch>
            <a:fillRect/>
          </a:stretch>
        </p:blipFill>
        <p:spPr>
          <a:xfrm>
            <a:off x="1341120" y="4021273"/>
            <a:ext cx="5180450" cy="2576260"/>
          </a:xfrm>
          <a:prstGeom prst="rect">
            <a:avLst/>
          </a:prstGeom>
        </p:spPr>
      </p:pic>
      <p:sp>
        <p:nvSpPr>
          <p:cNvPr id="10" name="TextBox 9"/>
          <p:cNvSpPr txBox="1"/>
          <p:nvPr/>
        </p:nvSpPr>
        <p:spPr>
          <a:xfrm>
            <a:off x="7269192" y="3067333"/>
            <a:ext cx="4278702" cy="3139321"/>
          </a:xfrm>
          <a:prstGeom prst="rect">
            <a:avLst/>
          </a:prstGeom>
          <a:noFill/>
        </p:spPr>
        <p:txBody>
          <a:bodyPr wrap="square" rtlCol="0">
            <a:spAutoFit/>
          </a:bodyPr>
          <a:lstStyle/>
          <a:p>
            <a:r>
              <a:rPr lang="en-CA" sz="2000" b="1" dirty="0"/>
              <a:t>Avoid:</a:t>
            </a:r>
          </a:p>
          <a:p>
            <a:pPr marL="342900" lvl="0" indent="-342900">
              <a:buFont typeface="+mj-lt"/>
              <a:buAutoNum type="arabicPeriod"/>
            </a:pPr>
            <a:r>
              <a:rPr lang="en-US" sz="2000" dirty="0"/>
              <a:t>Hardcoding the address family  will make interoperability difficult.</a:t>
            </a:r>
          </a:p>
          <a:p>
            <a:pPr marL="342900" lvl="0" indent="-342900">
              <a:buFont typeface="+mj-lt"/>
              <a:buAutoNum type="arabicPeriod"/>
            </a:pPr>
            <a:r>
              <a:rPr lang="en-US" sz="2000" dirty="0"/>
              <a:t> Family dependent applications will need to be changed if new protocol developed</a:t>
            </a:r>
          </a:p>
          <a:p>
            <a:pPr marL="342900" lvl="0" indent="-342900">
              <a:buFont typeface="+mj-lt"/>
              <a:buAutoNum type="arabicPeriod"/>
            </a:pPr>
            <a:r>
              <a:rPr lang="en-US" sz="2000" dirty="0"/>
              <a:t> A device that is IPv4 specific will not know how to tunnel a IPv6 address inside of an IPv4 packet.</a:t>
            </a:r>
            <a:endParaRPr lang="en-CA" sz="2000" dirty="0"/>
          </a:p>
          <a:p>
            <a:endParaRPr lang="en-CA" dirty="0"/>
          </a:p>
        </p:txBody>
      </p:sp>
    </p:spTree>
    <p:extLst>
      <p:ext uri="{BB962C8B-B14F-4D97-AF65-F5344CB8AC3E}">
        <p14:creationId xmlns:p14="http://schemas.microsoft.com/office/powerpoint/2010/main" val="197995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 – Programming Perspective</a:t>
            </a:r>
            <a:br>
              <a:rPr lang="en-CA" dirty="0"/>
            </a:br>
            <a:endParaRPr lang="en-US" dirty="0"/>
          </a:p>
        </p:txBody>
      </p:sp>
      <p:sp>
        <p:nvSpPr>
          <p:cNvPr id="4" name="Title 1"/>
          <p:cNvSpPr txBox="1">
            <a:spLocks/>
          </p:cNvSpPr>
          <p:nvPr/>
        </p:nvSpPr>
        <p:spPr>
          <a:xfrm>
            <a:off x="1309978" y="1290882"/>
            <a:ext cx="6212256" cy="121128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lvl="0">
              <a:defRPr/>
            </a:pPr>
            <a:r>
              <a:rPr lang="en-US" dirty="0"/>
              <a:t>Avoid: Family Specific APIs</a:t>
            </a:r>
            <a:endParaRPr kumimoji="0" lang="en-US" sz="340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1073557" y="2317496"/>
            <a:ext cx="4922808" cy="369332"/>
          </a:xfrm>
          <a:prstGeom prst="rect">
            <a:avLst/>
          </a:prstGeom>
          <a:noFill/>
        </p:spPr>
        <p:txBody>
          <a:bodyPr wrap="square" rtlCol="0">
            <a:spAutoFit/>
          </a:bodyPr>
          <a:lstStyle/>
          <a:p>
            <a:endParaRPr lang="en-CA" dirty="0"/>
          </a:p>
        </p:txBody>
      </p:sp>
      <p:pic>
        <p:nvPicPr>
          <p:cNvPr id="3" name="Picture 2"/>
          <p:cNvPicPr>
            <a:picLocks noChangeAspect="1"/>
          </p:cNvPicPr>
          <p:nvPr/>
        </p:nvPicPr>
        <p:blipFill>
          <a:blip r:embed="rId3"/>
          <a:stretch>
            <a:fillRect/>
          </a:stretch>
        </p:blipFill>
        <p:spPr>
          <a:xfrm>
            <a:off x="7694762" y="1214506"/>
            <a:ext cx="3853132" cy="1592093"/>
          </a:xfrm>
          <a:prstGeom prst="rect">
            <a:avLst/>
          </a:prstGeom>
        </p:spPr>
      </p:pic>
      <p:sp>
        <p:nvSpPr>
          <p:cNvPr id="10" name="TextBox 9"/>
          <p:cNvSpPr txBox="1"/>
          <p:nvPr/>
        </p:nvSpPr>
        <p:spPr>
          <a:xfrm>
            <a:off x="2058837" y="5288339"/>
            <a:ext cx="8189344" cy="1015663"/>
          </a:xfrm>
          <a:prstGeom prst="rect">
            <a:avLst/>
          </a:prstGeom>
          <a:noFill/>
        </p:spPr>
        <p:txBody>
          <a:bodyPr wrap="square" rtlCol="0">
            <a:spAutoFit/>
          </a:bodyPr>
          <a:lstStyle/>
          <a:p>
            <a:pPr marL="285750" indent="-285750">
              <a:buFont typeface="Arial" panose="020B0604020202020204" pitchFamily="34" charset="0"/>
              <a:buChar char="•"/>
            </a:pPr>
            <a:r>
              <a:rPr lang="en-CA" sz="2000" dirty="0"/>
              <a:t>Microsoft has a SDK utility called Checkv4.exe which will check for family dependent function calls in your code</a:t>
            </a:r>
          </a:p>
          <a:p>
            <a:pPr marL="285750" indent="-285750">
              <a:buFont typeface="Arial" panose="020B0604020202020204" pitchFamily="34" charset="0"/>
              <a:buChar char="•"/>
            </a:pPr>
            <a:r>
              <a:rPr lang="en-CA" sz="2000" dirty="0"/>
              <a:t>UNIX use grep to search for the above function calls</a:t>
            </a:r>
          </a:p>
        </p:txBody>
      </p:sp>
      <p:pic>
        <p:nvPicPr>
          <p:cNvPr id="5" name="Picture 4"/>
          <p:cNvPicPr>
            <a:picLocks noChangeAspect="1"/>
          </p:cNvPicPr>
          <p:nvPr/>
        </p:nvPicPr>
        <p:blipFill>
          <a:blip r:embed="rId4"/>
          <a:stretch>
            <a:fillRect/>
          </a:stretch>
        </p:blipFill>
        <p:spPr>
          <a:xfrm>
            <a:off x="1194511" y="3052947"/>
            <a:ext cx="10286056" cy="1905450"/>
          </a:xfrm>
          <a:prstGeom prst="rect">
            <a:avLst/>
          </a:prstGeom>
        </p:spPr>
      </p:pic>
    </p:spTree>
    <p:extLst>
      <p:ext uri="{BB962C8B-B14F-4D97-AF65-F5344CB8AC3E}">
        <p14:creationId xmlns:p14="http://schemas.microsoft.com/office/powerpoint/2010/main" val="963730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Determine IP Family Before Creating Socket</a:t>
            </a:r>
            <a:br>
              <a:rPr lang="en-US" b="1"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5" name="TextBox 4"/>
          <p:cNvSpPr txBox="1"/>
          <p:nvPr/>
        </p:nvSpPr>
        <p:spPr>
          <a:xfrm>
            <a:off x="1099580" y="2781434"/>
            <a:ext cx="8698230" cy="707886"/>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CA" sz="2000" b="0" i="0" u="none" strike="noStrike" kern="1200" cap="none" spc="0" normalizeH="0" baseline="0" noProof="0" dirty="0">
                <a:ln>
                  <a:noFill/>
                </a:ln>
                <a:solidFill>
                  <a:srgbClr val="404040"/>
                </a:solidFill>
                <a:effectLst/>
                <a:uLnTx/>
                <a:uFillTx/>
                <a:latin typeface="Corbel"/>
                <a:ea typeface="+mn-ea"/>
                <a:cs typeface="+mn-cs"/>
              </a:rPr>
              <a: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CA" sz="20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4341351" y="1272232"/>
            <a:ext cx="7374905" cy="578828"/>
          </a:xfrm>
          <a:prstGeom prst="rect">
            <a:avLst/>
          </a:prstGeom>
        </p:spPr>
      </p:pic>
      <p:sp>
        <p:nvSpPr>
          <p:cNvPr id="6" name="TextBox 5"/>
          <p:cNvSpPr txBox="1"/>
          <p:nvPr/>
        </p:nvSpPr>
        <p:spPr>
          <a:xfrm>
            <a:off x="419548" y="1268091"/>
            <a:ext cx="2581835" cy="1015663"/>
          </a:xfrm>
          <a:prstGeom prst="rect">
            <a:avLst/>
          </a:prstGeom>
          <a:noFill/>
        </p:spPr>
        <p:txBody>
          <a:bodyPr wrap="square" rtlCol="0">
            <a:spAutoFit/>
          </a:bodyPr>
          <a:lstStyle/>
          <a:p>
            <a:r>
              <a:rPr lang="en-CA" sz="2000" dirty="0"/>
              <a:t>Create a socket IPv4</a:t>
            </a:r>
            <a:br>
              <a:rPr lang="en-CA" sz="2000" dirty="0"/>
            </a:br>
            <a:endParaRPr lang="en-CA" sz="2000" dirty="0"/>
          </a:p>
          <a:p>
            <a:r>
              <a:rPr lang="en-CA" sz="2000" dirty="0"/>
              <a:t>C data structure</a:t>
            </a:r>
          </a:p>
        </p:txBody>
      </p:sp>
      <p:pic>
        <p:nvPicPr>
          <p:cNvPr id="7" name="Picture 6"/>
          <p:cNvPicPr>
            <a:picLocks noChangeAspect="1"/>
          </p:cNvPicPr>
          <p:nvPr/>
        </p:nvPicPr>
        <p:blipFill>
          <a:blip r:embed="rId4"/>
          <a:stretch>
            <a:fillRect/>
          </a:stretch>
        </p:blipFill>
        <p:spPr>
          <a:xfrm>
            <a:off x="4341351" y="1922817"/>
            <a:ext cx="7431101" cy="1891553"/>
          </a:xfrm>
          <a:prstGeom prst="rect">
            <a:avLst/>
          </a:prstGeom>
        </p:spPr>
      </p:pic>
      <p:sp>
        <p:nvSpPr>
          <p:cNvPr id="8" name="TextBox 7"/>
          <p:cNvSpPr txBox="1"/>
          <p:nvPr/>
        </p:nvSpPr>
        <p:spPr>
          <a:xfrm>
            <a:off x="419548" y="3862732"/>
            <a:ext cx="2581835" cy="1015663"/>
          </a:xfrm>
          <a:prstGeom prst="rect">
            <a:avLst/>
          </a:prstGeom>
          <a:noFill/>
        </p:spPr>
        <p:txBody>
          <a:bodyPr wrap="square" rtlCol="0">
            <a:spAutoFit/>
          </a:bodyPr>
          <a:lstStyle/>
          <a:p>
            <a:r>
              <a:rPr lang="en-CA" sz="2000" dirty="0"/>
              <a:t>Create a socket IPv6</a:t>
            </a:r>
            <a:br>
              <a:rPr lang="en-CA" sz="2000" dirty="0"/>
            </a:br>
            <a:endParaRPr lang="en-CA" sz="2000" dirty="0"/>
          </a:p>
          <a:p>
            <a:r>
              <a:rPr lang="en-CA" sz="2000" dirty="0"/>
              <a:t>C data structure</a:t>
            </a:r>
          </a:p>
        </p:txBody>
      </p:sp>
      <p:pic>
        <p:nvPicPr>
          <p:cNvPr id="9" name="Picture 8"/>
          <p:cNvPicPr>
            <a:picLocks noChangeAspect="1"/>
          </p:cNvPicPr>
          <p:nvPr/>
        </p:nvPicPr>
        <p:blipFill>
          <a:blip r:embed="rId5"/>
          <a:stretch>
            <a:fillRect/>
          </a:stretch>
        </p:blipFill>
        <p:spPr>
          <a:xfrm>
            <a:off x="4341351" y="3917334"/>
            <a:ext cx="6651395" cy="579865"/>
          </a:xfrm>
          <a:prstGeom prst="rect">
            <a:avLst/>
          </a:prstGeom>
        </p:spPr>
      </p:pic>
      <p:cxnSp>
        <p:nvCxnSpPr>
          <p:cNvPr id="12" name="Straight Connector 11"/>
          <p:cNvCxnSpPr/>
          <p:nvPr/>
        </p:nvCxnSpPr>
        <p:spPr>
          <a:xfrm>
            <a:off x="251012" y="3862732"/>
            <a:ext cx="11779623" cy="23395"/>
          </a:xfrm>
          <a:prstGeom prst="line">
            <a:avLst/>
          </a:prstGeom>
          <a:ln w="47625"/>
        </p:spPr>
        <p:style>
          <a:lnRef idx="3">
            <a:schemeClr val="accent1"/>
          </a:lnRef>
          <a:fillRef idx="0">
            <a:schemeClr val="accent1"/>
          </a:fillRef>
          <a:effectRef idx="2">
            <a:schemeClr val="accent1"/>
          </a:effectRef>
          <a:fontRef idx="minor">
            <a:schemeClr val="tx1"/>
          </a:fontRef>
        </p:style>
      </p:cxnSp>
      <p:grpSp>
        <p:nvGrpSpPr>
          <p:cNvPr id="16" name="Group 15"/>
          <p:cNvGrpSpPr/>
          <p:nvPr/>
        </p:nvGrpSpPr>
        <p:grpSpPr>
          <a:xfrm>
            <a:off x="4066732" y="4547410"/>
            <a:ext cx="7705720" cy="1835389"/>
            <a:chOff x="4066732" y="4547410"/>
            <a:chExt cx="7705720" cy="1835389"/>
          </a:xfrm>
        </p:grpSpPr>
        <p:pic>
          <p:nvPicPr>
            <p:cNvPr id="13" name="Picture 12"/>
            <p:cNvPicPr>
              <a:picLocks noChangeAspect="1"/>
            </p:cNvPicPr>
            <p:nvPr/>
          </p:nvPicPr>
          <p:blipFill>
            <a:blip r:embed="rId6"/>
            <a:stretch>
              <a:fillRect/>
            </a:stretch>
          </p:blipFill>
          <p:spPr>
            <a:xfrm>
              <a:off x="4066732" y="4547410"/>
              <a:ext cx="7705720" cy="1835389"/>
            </a:xfrm>
            <a:prstGeom prst="rect">
              <a:avLst/>
            </a:prstGeom>
          </p:spPr>
        </p:pic>
        <p:sp>
          <p:nvSpPr>
            <p:cNvPr id="14" name="Arrow: Right 13"/>
            <p:cNvSpPr/>
            <p:nvPr/>
          </p:nvSpPr>
          <p:spPr>
            <a:xfrm>
              <a:off x="4066732" y="5465104"/>
              <a:ext cx="770965" cy="265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Arrow: Right 14"/>
            <p:cNvSpPr/>
            <p:nvPr/>
          </p:nvSpPr>
          <p:spPr>
            <a:xfrm>
              <a:off x="4069165" y="5923951"/>
              <a:ext cx="770965" cy="265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377604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5844" y="0"/>
            <a:ext cx="9509760" cy="1233424"/>
          </a:xfrm>
        </p:spPr>
        <p:txBody>
          <a:bodyPr/>
          <a:lstStyle/>
          <a:p>
            <a:r>
              <a:rPr lang="en-US" dirty="0"/>
              <a:t>IPv4/v6 Dual Environments</a:t>
            </a:r>
          </a:p>
        </p:txBody>
      </p:sp>
      <p:sp>
        <p:nvSpPr>
          <p:cNvPr id="3" name="Content Placeholder 2"/>
          <p:cNvSpPr>
            <a:spLocks noGrp="1"/>
          </p:cNvSpPr>
          <p:nvPr>
            <p:ph idx="1"/>
          </p:nvPr>
        </p:nvSpPr>
        <p:spPr>
          <a:xfrm>
            <a:off x="7136306" y="3803906"/>
            <a:ext cx="4369567" cy="1013776"/>
          </a:xfrm>
        </p:spPr>
        <p:txBody>
          <a:bodyPr>
            <a:normAutofit/>
          </a:bodyPr>
          <a:lstStyle/>
          <a:p>
            <a:r>
              <a:rPr lang="en-CA" b="1" dirty="0" err="1"/>
              <a:t>Sockaddrs</a:t>
            </a:r>
            <a:r>
              <a:rPr lang="en-CA" b="1" dirty="0"/>
              <a:t> </a:t>
            </a:r>
            <a:r>
              <a:rPr lang="en-CA" dirty="0"/>
              <a:t>data structure contains the identification of the address family</a:t>
            </a:r>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pic>
        <p:nvPicPr>
          <p:cNvPr id="6" name="Picture 5"/>
          <p:cNvPicPr>
            <a:picLocks noChangeAspect="1"/>
          </p:cNvPicPr>
          <p:nvPr/>
        </p:nvPicPr>
        <p:blipFill>
          <a:blip r:embed="rId3"/>
          <a:stretch>
            <a:fillRect/>
          </a:stretch>
        </p:blipFill>
        <p:spPr>
          <a:xfrm>
            <a:off x="6866937" y="396649"/>
            <a:ext cx="4908307" cy="2738728"/>
          </a:xfrm>
          <a:prstGeom prst="rect">
            <a:avLst/>
          </a:prstGeom>
        </p:spPr>
      </p:pic>
      <p:pic>
        <p:nvPicPr>
          <p:cNvPr id="7" name="Picture 6"/>
          <p:cNvPicPr>
            <a:picLocks noChangeAspect="1"/>
          </p:cNvPicPr>
          <p:nvPr/>
        </p:nvPicPr>
        <p:blipFill>
          <a:blip r:embed="rId4"/>
          <a:stretch>
            <a:fillRect/>
          </a:stretch>
        </p:blipFill>
        <p:spPr>
          <a:xfrm>
            <a:off x="1421408" y="1233424"/>
            <a:ext cx="4365889" cy="5347836"/>
          </a:xfrm>
          <a:prstGeom prst="rect">
            <a:avLst/>
          </a:prstGeom>
        </p:spPr>
      </p:pic>
    </p:spTree>
    <p:extLst>
      <p:ext uri="{BB962C8B-B14F-4D97-AF65-F5344CB8AC3E}">
        <p14:creationId xmlns:p14="http://schemas.microsoft.com/office/powerpoint/2010/main" val="115509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Scoped IPv6 Addresses</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5" name="TextBox 4"/>
          <p:cNvSpPr txBox="1"/>
          <p:nvPr/>
        </p:nvSpPr>
        <p:spPr>
          <a:xfrm>
            <a:off x="1746885" y="5724144"/>
            <a:ext cx="8698230" cy="40011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CA" sz="2000" b="0" i="0" u="none" strike="noStrike" kern="1200" cap="none" spc="0" normalizeH="0" baseline="0" noProof="0" dirty="0">
              <a:ln>
                <a:noFill/>
              </a:ln>
              <a:solidFill>
                <a:srgbClr val="404040"/>
              </a:solidFill>
              <a:effectLst/>
              <a:uLnTx/>
              <a:uFillTx/>
              <a:latin typeface="Corbel"/>
              <a:ea typeface="+mn-ea"/>
              <a:cs typeface="+mn-cs"/>
            </a:endParaRPr>
          </a:p>
        </p:txBody>
      </p:sp>
      <p:sp>
        <p:nvSpPr>
          <p:cNvPr id="6" name="TextBox 5"/>
          <p:cNvSpPr txBox="1"/>
          <p:nvPr/>
        </p:nvSpPr>
        <p:spPr>
          <a:xfrm>
            <a:off x="1257300" y="1548010"/>
            <a:ext cx="9677400" cy="70788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000" dirty="0">
                <a:solidFill>
                  <a:srgbClr val="404040"/>
                </a:solidFill>
                <a:latin typeface="Corbel"/>
              </a:rPr>
              <a:t>The IPv6 address is tied to the “interface” not the host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i="0" u="none" strike="noStrike" kern="1200" cap="none" spc="0" normalizeH="0" baseline="0" noProof="0" dirty="0">
                <a:ln>
                  <a:noFill/>
                </a:ln>
                <a:solidFill>
                  <a:srgbClr val="404040"/>
                </a:solidFill>
                <a:effectLst/>
                <a:uLnTx/>
                <a:uFillTx/>
                <a:latin typeface="Corbel"/>
                <a:ea typeface="+mn-ea"/>
                <a:cs typeface="+mn-cs"/>
              </a:rPr>
              <a:t>The 128 bit address alone does not uniquely identify a host</a:t>
            </a:r>
          </a:p>
        </p:txBody>
      </p:sp>
      <p:pic>
        <p:nvPicPr>
          <p:cNvPr id="7" name="Picture 6"/>
          <p:cNvPicPr>
            <a:picLocks noChangeAspect="1"/>
          </p:cNvPicPr>
          <p:nvPr/>
        </p:nvPicPr>
        <p:blipFill>
          <a:blip r:embed="rId3"/>
          <a:stretch>
            <a:fillRect/>
          </a:stretch>
        </p:blipFill>
        <p:spPr>
          <a:xfrm>
            <a:off x="1477944" y="2457065"/>
            <a:ext cx="8164606" cy="2287073"/>
          </a:xfrm>
          <a:prstGeom prst="rect">
            <a:avLst/>
          </a:prstGeom>
        </p:spPr>
      </p:pic>
      <p:sp>
        <p:nvSpPr>
          <p:cNvPr id="8" name="TextBox 7"/>
          <p:cNvSpPr txBox="1"/>
          <p:nvPr/>
        </p:nvSpPr>
        <p:spPr>
          <a:xfrm>
            <a:off x="1477943" y="5209253"/>
            <a:ext cx="10194103" cy="101566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000" dirty="0">
                <a:solidFill>
                  <a:srgbClr val="404040"/>
                </a:solidFill>
                <a:latin typeface="Corbel"/>
              </a:rPr>
              <a:t>To communicate with hosts A or C, PC B must use the “link-local” address to specify the NIC to use</a:t>
            </a:r>
            <a:r>
              <a:rPr lang="en-CA" sz="2000" b="1" dirty="0">
                <a:solidFill>
                  <a:srgbClr val="404040"/>
                </a:solidFill>
                <a:latin typeface="Corbel"/>
              </a:rPr>
              <a:t>:  fe80::1%ether1</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1" i="0" u="none" strike="noStrike" kern="1200" cap="none" spc="0" normalizeH="0" baseline="0" noProof="0" dirty="0">
                <a:ln>
                  <a:noFill/>
                </a:ln>
                <a:solidFill>
                  <a:srgbClr val="404040"/>
                </a:solidFill>
                <a:effectLst/>
                <a:uLnTx/>
                <a:uFillTx/>
                <a:latin typeface="Corbel"/>
                <a:ea typeface="+mn-ea"/>
                <a:cs typeface="+mn-cs"/>
              </a:rPr>
              <a:t>Sockaddr_in6 has a member </a:t>
            </a:r>
            <a:r>
              <a:rPr lang="en-CA" sz="2000" b="1" dirty="0">
                <a:solidFill>
                  <a:srgbClr val="404040"/>
                </a:solidFill>
                <a:latin typeface="Corbel"/>
              </a:rPr>
              <a:t>sin6_scope_id to add the scope identifier of the interface</a:t>
            </a:r>
            <a:endParaRPr kumimoji="0" lang="en-CA" sz="2000" b="1" i="0" u="none" strike="noStrike" kern="1200" cap="none" spc="0" normalizeH="0" baseline="0" noProof="0" dirty="0">
              <a:ln>
                <a:noFill/>
              </a:ln>
              <a:solidFill>
                <a:srgbClr val="404040"/>
              </a:solidFill>
              <a:effectLst/>
              <a:uLnTx/>
              <a:uFillTx/>
              <a:latin typeface="Corbel"/>
              <a:ea typeface="+mn-ea"/>
              <a:cs typeface="+mn-cs"/>
            </a:endParaRPr>
          </a:p>
        </p:txBody>
      </p:sp>
    </p:spTree>
    <p:extLst>
      <p:ext uri="{BB962C8B-B14F-4D97-AF65-F5344CB8AC3E}">
        <p14:creationId xmlns:p14="http://schemas.microsoft.com/office/powerpoint/2010/main" val="2836804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Determine IP Family Before Creating Socket:</a:t>
            </a:r>
            <a:br>
              <a:rPr lang="en-CA" dirty="0"/>
            </a:br>
            <a:endParaRPr lang="en-US" dirty="0"/>
          </a:p>
        </p:txBody>
      </p:sp>
      <p:sp>
        <p:nvSpPr>
          <p:cNvPr id="3" name="Content Placeholder 2"/>
          <p:cNvSpPr>
            <a:spLocks noGrp="1"/>
          </p:cNvSpPr>
          <p:nvPr>
            <p:ph idx="1"/>
          </p:nvPr>
        </p:nvSpPr>
        <p:spPr>
          <a:xfrm>
            <a:off x="1341120" y="1901952"/>
            <a:ext cx="5444490" cy="4498847"/>
          </a:xfrm>
        </p:spPr>
        <p:txBody>
          <a:bodyPr>
            <a:normAutofit/>
          </a:bodyPr>
          <a:lstStyle/>
          <a:p>
            <a:pPr marL="502920" indent="-457200">
              <a:buFont typeface="+mj-lt"/>
              <a:buAutoNum type="arabicPeriod"/>
            </a:pPr>
            <a:r>
              <a:rPr lang="en-CA" dirty="0"/>
              <a:t>IPv4 common practice to create socket first using AF_INET address family and then use </a:t>
            </a:r>
            <a:r>
              <a:rPr lang="en-CA" dirty="0" err="1"/>
              <a:t>gettaddrinfo</a:t>
            </a:r>
            <a:r>
              <a:rPr lang="en-CA" dirty="0"/>
              <a:t> and </a:t>
            </a:r>
            <a:r>
              <a:rPr lang="en-CA" dirty="0" err="1"/>
              <a:t>gethostbyname</a:t>
            </a:r>
            <a:r>
              <a:rPr lang="en-CA" dirty="0"/>
              <a:t> functions</a:t>
            </a:r>
          </a:p>
          <a:p>
            <a:pPr marL="502920" indent="-457200">
              <a:buFont typeface="+mj-lt"/>
              <a:buAutoNum type="arabicPeriod"/>
            </a:pPr>
            <a:r>
              <a:rPr lang="en-CA" dirty="0"/>
              <a:t>IPv6 the address resolution using </a:t>
            </a:r>
            <a:r>
              <a:rPr lang="en-CA" dirty="0" err="1"/>
              <a:t>getaddrinfo</a:t>
            </a:r>
            <a:r>
              <a:rPr lang="en-CA" dirty="0"/>
              <a:t> function by be completed FIRST to determine the IP address and address family of the remote host</a:t>
            </a:r>
          </a:p>
          <a:p>
            <a:pPr marL="502920" indent="-457200">
              <a:buFont typeface="+mj-lt"/>
              <a:buAutoNum type="arabicPeriod"/>
            </a:pPr>
            <a:r>
              <a:rPr lang="en-CA" dirty="0"/>
              <a:t>Only then can the socket function be called to open a socket</a:t>
            </a:r>
          </a:p>
          <a:p>
            <a:pPr marL="502920" indent="-457200">
              <a:buFont typeface="+mj-lt"/>
              <a:buAutoNum type="arabicPeriod"/>
            </a:pPr>
            <a:r>
              <a:rPr lang="en-CA" dirty="0"/>
              <a:t>If the name resolution returns bot IPv4 and IPv6 addresses, then separate IPv4 and IPv6 sockets must be used</a:t>
            </a:r>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pic>
        <p:nvPicPr>
          <p:cNvPr id="5" name="Picture 4"/>
          <p:cNvPicPr>
            <a:picLocks noChangeAspect="1"/>
          </p:cNvPicPr>
          <p:nvPr/>
        </p:nvPicPr>
        <p:blipFill>
          <a:blip r:embed="rId3"/>
          <a:stretch>
            <a:fillRect/>
          </a:stretch>
        </p:blipFill>
        <p:spPr>
          <a:xfrm>
            <a:off x="7371991" y="1414393"/>
            <a:ext cx="4342681" cy="2896568"/>
          </a:xfrm>
          <a:prstGeom prst="rect">
            <a:avLst/>
          </a:prstGeom>
        </p:spPr>
      </p:pic>
      <p:sp>
        <p:nvSpPr>
          <p:cNvPr id="7" name="Rectangle 6"/>
          <p:cNvSpPr/>
          <p:nvPr/>
        </p:nvSpPr>
        <p:spPr>
          <a:xfrm>
            <a:off x="7371991" y="4512130"/>
            <a:ext cx="4047376" cy="15948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dirty="0"/>
              <a:t>Windows </a:t>
            </a:r>
            <a:r>
              <a:rPr lang="en-CA" sz="2000" dirty="0" err="1"/>
              <a:t>applcations</a:t>
            </a:r>
            <a:r>
              <a:rPr lang="en-CA" sz="2000" dirty="0"/>
              <a:t> can use the agnostic </a:t>
            </a:r>
            <a:r>
              <a:rPr lang="en-CA" sz="2000" b="1" dirty="0" err="1"/>
              <a:t>WSAConnectByName</a:t>
            </a:r>
            <a:r>
              <a:rPr lang="en-CA" sz="2000" b="1" dirty="0"/>
              <a:t> </a:t>
            </a:r>
          </a:p>
        </p:txBody>
      </p:sp>
    </p:spTree>
    <p:extLst>
      <p:ext uri="{BB962C8B-B14F-4D97-AF65-F5344CB8AC3E}">
        <p14:creationId xmlns:p14="http://schemas.microsoft.com/office/powerpoint/2010/main" val="105141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292063" y="281541"/>
            <a:ext cx="5743004" cy="6289379"/>
          </a:xfrm>
          <a:prstGeom prst="rect">
            <a:avLst/>
          </a:prstGeom>
        </p:spPr>
      </p:pic>
      <p:grpSp>
        <p:nvGrpSpPr>
          <p:cNvPr id="14" name="Group 13"/>
          <p:cNvGrpSpPr/>
          <p:nvPr/>
        </p:nvGrpSpPr>
        <p:grpSpPr>
          <a:xfrm>
            <a:off x="6035067" y="281541"/>
            <a:ext cx="5788337" cy="6330997"/>
            <a:chOff x="6035067" y="281541"/>
            <a:chExt cx="5788337" cy="6330997"/>
          </a:xfrm>
        </p:grpSpPr>
        <p:pic>
          <p:nvPicPr>
            <p:cNvPr id="11" name="Picture 10"/>
            <p:cNvPicPr>
              <a:picLocks noChangeAspect="1"/>
            </p:cNvPicPr>
            <p:nvPr/>
          </p:nvPicPr>
          <p:blipFill>
            <a:blip r:embed="rId4"/>
            <a:stretch>
              <a:fillRect/>
            </a:stretch>
          </p:blipFill>
          <p:spPr>
            <a:xfrm>
              <a:off x="6460369" y="281541"/>
              <a:ext cx="5363035" cy="6330997"/>
            </a:xfrm>
            <a:prstGeom prst="rect">
              <a:avLst/>
            </a:prstGeom>
          </p:spPr>
        </p:pic>
        <p:sp>
          <p:nvSpPr>
            <p:cNvPr id="13" name="Arrow: Right 12"/>
            <p:cNvSpPr/>
            <p:nvPr/>
          </p:nvSpPr>
          <p:spPr>
            <a:xfrm>
              <a:off x="6035067" y="1275907"/>
              <a:ext cx="599649" cy="2764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299769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120" y="0"/>
            <a:ext cx="9509760" cy="1233424"/>
          </a:xfrm>
        </p:spPr>
        <p:txBody>
          <a:bodyPr/>
          <a:lstStyle/>
          <a:p>
            <a:r>
              <a:rPr lang="en-US" dirty="0"/>
              <a:t>Summary</a:t>
            </a:r>
          </a:p>
        </p:txBody>
      </p:sp>
      <p:sp>
        <p:nvSpPr>
          <p:cNvPr id="3" name="Content Placeholder 2"/>
          <p:cNvSpPr>
            <a:spLocks noGrp="1"/>
          </p:cNvSpPr>
          <p:nvPr>
            <p:ph sz="half" idx="1"/>
          </p:nvPr>
        </p:nvSpPr>
        <p:spPr>
          <a:xfrm>
            <a:off x="1341120" y="1901952"/>
            <a:ext cx="9867448" cy="4567428"/>
          </a:xfrm>
        </p:spPr>
        <p:txBody>
          <a:bodyPr>
            <a:normAutofit fontScale="85000" lnSpcReduction="10000"/>
          </a:bodyPr>
          <a:lstStyle/>
          <a:p>
            <a:pPr marL="502920" indent="-457200">
              <a:buFont typeface="+mj-lt"/>
              <a:buAutoNum type="arabicPeriod"/>
            </a:pPr>
            <a:r>
              <a:rPr lang="en-US" dirty="0"/>
              <a:t>The Internet layer is responsible for determining the IP address of the remote host and adding the sending and receiving IP addresses to the header.  As the message is forwarded to the receiving host the Internet layer  makes routing decisions</a:t>
            </a:r>
          </a:p>
          <a:p>
            <a:pPr marL="502920" indent="-457200">
              <a:buFont typeface="+mj-lt"/>
              <a:buAutoNum type="arabicPeriod"/>
            </a:pPr>
            <a:r>
              <a:rPr lang="en-US" dirty="0"/>
              <a:t>The depletion of the IPv4 address space led to the creation of private addresses, CIDR, DHCP and NAT technologies which have created the present network landscape.  Although IPv6 was launched in 2012, if is expected that IPv4 will be around for a long time in North America.  Companies should change to IPv6 for better performance and security</a:t>
            </a:r>
          </a:p>
          <a:p>
            <a:pPr marL="502920" indent="-457200">
              <a:buFont typeface="+mj-lt"/>
              <a:buAutoNum type="arabicPeriod"/>
            </a:pPr>
            <a:r>
              <a:rPr lang="en-US" dirty="0"/>
              <a:t>For a smooth transition to IPv6 it is mandated that all hardware be able to handle IPv4</a:t>
            </a:r>
            <a:r>
              <a:rPr lang="en-CA" dirty="0"/>
              <a:t>/</a:t>
            </a:r>
            <a:r>
              <a:rPr lang="en-US" dirty="0"/>
              <a:t>v6 dual environments. These devices will be able to Tunnel IPv6 addresses inside IPv4 addresses for IPv4 specific devices. . IPv6 addresses are assigned to an interface and not the host, therefore there is a link-local address which allows the 128 address to be assigned  with a scope identify to avoid ambiguity. </a:t>
            </a:r>
          </a:p>
          <a:p>
            <a:pPr marL="502920" indent="-457200">
              <a:buFont typeface="+mj-lt"/>
              <a:buAutoNum type="arabicPeriod"/>
            </a:pPr>
            <a:r>
              <a:rPr lang="en-US" dirty="0"/>
              <a:t>IPv6 address space uses 3 types of addressing unicast, multicast and </a:t>
            </a:r>
            <a:r>
              <a:rPr lang="en-US" dirty="0" err="1"/>
              <a:t>anycast</a:t>
            </a:r>
            <a:r>
              <a:rPr lang="en-US" dirty="0"/>
              <a:t>. The address space is 128 bits long and is in hexadecimal format.  A number of techniques are allowed to simplify the address.</a:t>
            </a:r>
          </a:p>
          <a:p>
            <a:pPr marL="502920" indent="-457200">
              <a:buFont typeface="+mj-lt"/>
              <a:buAutoNum type="arabicPeriod"/>
            </a:pPr>
            <a:r>
              <a:rPr lang="en-US" dirty="0"/>
              <a:t>The use of IPv6 has made fundamental changes in how programmers design user interfaces, and write socket programs.  Given the size and complexities of displaying IPv6 addresses programmers must decide if they want to use a name based system.  Also, in writing programs the socket address type must be determined before opening the socket</a:t>
            </a:r>
            <a:r>
              <a:rPr lang="en-US"/>
              <a:t>.  </a:t>
            </a:r>
            <a:endParaRPr lang="en-US" dirty="0"/>
          </a:p>
        </p:txBody>
      </p:sp>
    </p:spTree>
    <p:extLst>
      <p:ext uri="{BB962C8B-B14F-4D97-AF65-F5344CB8AC3E}">
        <p14:creationId xmlns:p14="http://schemas.microsoft.com/office/powerpoint/2010/main" val="2923600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Layer</a:t>
            </a:r>
          </a:p>
        </p:txBody>
      </p:sp>
      <p:sp>
        <p:nvSpPr>
          <p:cNvPr id="3" name="Content Placeholder 2"/>
          <p:cNvSpPr>
            <a:spLocks noGrp="1"/>
          </p:cNvSpPr>
          <p:nvPr>
            <p:ph type="body" idx="1"/>
          </p:nvPr>
        </p:nvSpPr>
        <p:spPr/>
        <p:txBody>
          <a:bodyPr/>
          <a:lstStyle/>
          <a:p>
            <a:pPr lvl="0"/>
            <a:r>
              <a:rPr lang="en-US" dirty="0"/>
              <a:t>Functions</a:t>
            </a:r>
          </a:p>
        </p:txBody>
      </p:sp>
    </p:spTree>
    <p:extLst>
      <p:ext uri="{BB962C8B-B14F-4D97-AF65-F5344CB8AC3E}">
        <p14:creationId xmlns:p14="http://schemas.microsoft.com/office/powerpoint/2010/main" val="25993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0"/>
            <a:ext cx="9509760" cy="1233424"/>
          </a:xfrm>
        </p:spPr>
        <p:txBody>
          <a:bodyPr/>
          <a:lstStyle/>
          <a:p>
            <a:r>
              <a:rPr lang="en-US" dirty="0"/>
              <a:t>Internet Layer Functions</a:t>
            </a:r>
          </a:p>
        </p:txBody>
      </p:sp>
      <p:sp>
        <p:nvSpPr>
          <p:cNvPr id="3" name="Content Placeholder 2"/>
          <p:cNvSpPr>
            <a:spLocks noGrp="1"/>
          </p:cNvSpPr>
          <p:nvPr>
            <p:ph idx="1"/>
          </p:nvPr>
        </p:nvSpPr>
        <p:spPr>
          <a:xfrm>
            <a:off x="1487489" y="1408467"/>
            <a:ext cx="4437061" cy="4498847"/>
          </a:xfrm>
        </p:spPr>
        <p:txBody>
          <a:bodyPr>
            <a:noAutofit/>
          </a:bodyPr>
          <a:lstStyle/>
          <a:p>
            <a:r>
              <a:rPr lang="en-US" dirty="0"/>
              <a:t>Internet Layer accepts all content from the Transport Layer as Data </a:t>
            </a:r>
            <a:endParaRPr lang="en-CA" dirty="0"/>
          </a:p>
          <a:p>
            <a:r>
              <a:rPr lang="en-CA" dirty="0"/>
              <a:t>Responsible for adding header containing the source and destination IP addresses</a:t>
            </a:r>
          </a:p>
          <a:p>
            <a:r>
              <a:rPr lang="en-US" dirty="0"/>
              <a:t>Responsible for making Routing Decisions to decide the best route</a:t>
            </a:r>
            <a:endParaRPr lang="en-CA" dirty="0"/>
          </a:p>
          <a:p>
            <a:r>
              <a:rPr lang="en-US" dirty="0"/>
              <a:t>For a smooth transition to IPv6 which commenced in 2012, all new hardware most be dual protocol stack enabled called IPv4/v6</a:t>
            </a:r>
            <a:endParaRPr lang="en-CA"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5" name="Content Placeholder 2"/>
          <p:cNvSpPr txBox="1">
            <a:spLocks/>
          </p:cNvSpPr>
          <p:nvPr/>
        </p:nvSpPr>
        <p:spPr>
          <a:xfrm>
            <a:off x="1487488" y="3501008"/>
            <a:ext cx="9509760" cy="1022992"/>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sz="2000" kern="1200">
                <a:solidFill>
                  <a:schemeClr val="tx2"/>
                </a:solidFill>
                <a:latin typeface="+mn-lt"/>
                <a:ea typeface="+mn-ea"/>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sz="1800" kern="1200">
                <a:solidFill>
                  <a:schemeClr val="tx2"/>
                </a:solidFill>
                <a:latin typeface="+mn-lt"/>
                <a:ea typeface="+mn-ea"/>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sz="1600" kern="1200">
                <a:solidFill>
                  <a:schemeClr val="tx2"/>
                </a:solidFill>
                <a:latin typeface="+mn-lt"/>
                <a:ea typeface="+mn-ea"/>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5pPr>
            <a:lvl6pPr marL="1874520" indent="-228600" algn="l" defTabSz="914400" rtl="0" eaLnBrk="1" latinLnBrk="0" hangingPunct="1">
              <a:lnSpc>
                <a:spcPct val="90000"/>
              </a:lnSpc>
              <a:spcBef>
                <a:spcPts val="800"/>
              </a:spcBef>
              <a:buSzPct val="80000"/>
              <a:buFont typeface="Wingdings" pitchFamily="2" charset="2"/>
              <a:buChar char="§"/>
              <a:defRPr sz="1400" kern="1200">
                <a:solidFill>
                  <a:schemeClr val="tx2"/>
                </a:solidFill>
                <a:latin typeface="+mn-lt"/>
                <a:ea typeface="+mn-ea"/>
                <a:cs typeface="+mn-cs"/>
              </a:defRPr>
            </a:lvl6pPr>
            <a:lvl7pPr marL="219456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7pPr>
            <a:lvl8pPr marL="251460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8pPr>
            <a:lvl9pPr marL="283464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9pPr>
          </a:lstStyle>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endParaRPr kumimoji="0" lang="en-US" sz="20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7" name="Picture 6"/>
          <p:cNvPicPr>
            <a:picLocks noChangeAspect="1"/>
          </p:cNvPicPr>
          <p:nvPr/>
        </p:nvPicPr>
        <p:blipFill>
          <a:blip r:embed="rId3"/>
          <a:stretch>
            <a:fillRect/>
          </a:stretch>
        </p:blipFill>
        <p:spPr>
          <a:xfrm>
            <a:off x="5830136" y="1901953"/>
            <a:ext cx="6145487" cy="3430814"/>
          </a:xfrm>
          <a:prstGeom prst="rect">
            <a:avLst/>
          </a:prstGeom>
        </p:spPr>
      </p:pic>
    </p:spTree>
    <p:extLst>
      <p:ext uri="{BB962C8B-B14F-4D97-AF65-F5344CB8AC3E}">
        <p14:creationId xmlns:p14="http://schemas.microsoft.com/office/powerpoint/2010/main" val="143024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IPv4 and Changes to Preserve the Address Space</a:t>
            </a:r>
            <a:br>
              <a:rPr lang="en-CA" dirty="0"/>
            </a:br>
            <a:br>
              <a:rPr lang="en-CA" dirty="0"/>
            </a:br>
            <a:endParaRPr lang="en-US" dirty="0"/>
          </a:p>
        </p:txBody>
      </p:sp>
      <p:sp>
        <p:nvSpPr>
          <p:cNvPr id="4" name="Title 1"/>
          <p:cNvSpPr txBox="1">
            <a:spLocks/>
          </p:cNvSpPr>
          <p:nvPr/>
        </p:nvSpPr>
        <p:spPr>
          <a:xfrm>
            <a:off x="1341120" y="1901953"/>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pic>
        <p:nvPicPr>
          <p:cNvPr id="3" name="Picture 2"/>
          <p:cNvPicPr>
            <a:picLocks noChangeAspect="1"/>
          </p:cNvPicPr>
          <p:nvPr/>
        </p:nvPicPr>
        <p:blipFill>
          <a:blip r:embed="rId3"/>
          <a:stretch>
            <a:fillRect/>
          </a:stretch>
        </p:blipFill>
        <p:spPr>
          <a:xfrm>
            <a:off x="6844392" y="1320524"/>
            <a:ext cx="4839607" cy="3629705"/>
          </a:xfrm>
          <a:prstGeom prst="rect">
            <a:avLst/>
          </a:prstGeom>
        </p:spPr>
      </p:pic>
      <p:sp>
        <p:nvSpPr>
          <p:cNvPr id="6" name="TextBox 5"/>
          <p:cNvSpPr txBox="1"/>
          <p:nvPr/>
        </p:nvSpPr>
        <p:spPr>
          <a:xfrm>
            <a:off x="1059543" y="1320524"/>
            <a:ext cx="5413828" cy="4247317"/>
          </a:xfrm>
          <a:prstGeom prst="rect">
            <a:avLst/>
          </a:prstGeom>
          <a:noFill/>
        </p:spPr>
        <p:txBody>
          <a:bodyPr wrap="square" rtlCol="0">
            <a:spAutoFit/>
          </a:bodyPr>
          <a:lstStyle/>
          <a:p>
            <a:pPr marL="285750" indent="-285750">
              <a:buFont typeface="Arial" panose="020B0604020202020204" pitchFamily="34" charset="0"/>
              <a:buChar char="•"/>
            </a:pPr>
            <a:r>
              <a:rPr lang="en-CA" dirty="0"/>
              <a:t>IPv4 32 bit address space, each octet can contain a value from 0-256</a:t>
            </a:r>
            <a:br>
              <a:rPr lang="en-CA" dirty="0"/>
            </a:br>
            <a:endParaRPr lang="en-CA" dirty="0"/>
          </a:p>
          <a:p>
            <a:pPr marL="285750" indent="-285750">
              <a:buFont typeface="Arial" panose="020B0604020202020204" pitchFamily="34" charset="0"/>
              <a:buChar char="•"/>
            </a:pPr>
            <a:r>
              <a:rPr lang="en-CA" dirty="0"/>
              <a:t>Maximum address size is 256 X 256 X 256 X256 or 4,294,967,296 addresses (4.3 billion)</a:t>
            </a:r>
            <a:br>
              <a:rPr lang="en-CA" dirty="0"/>
            </a:br>
            <a:endParaRPr lang="en-CA" dirty="0"/>
          </a:p>
          <a:p>
            <a:pPr marL="285750" indent="-285750">
              <a:buFont typeface="Arial" panose="020B0604020202020204" pitchFamily="34" charset="0"/>
              <a:buChar char="•"/>
            </a:pPr>
            <a:r>
              <a:rPr lang="en-CA" dirty="0"/>
              <a:t>With growth of WWW in 1991, and  development of smartphones, tablets, gaming systems and IP enabled devices such as phones and  VoIP systems</a:t>
            </a:r>
            <a:br>
              <a:rPr lang="en-CA" dirty="0"/>
            </a:br>
            <a:endParaRPr lang="en-CA" dirty="0"/>
          </a:p>
          <a:p>
            <a:pPr marL="285750" indent="-285750">
              <a:buFont typeface="Arial" panose="020B0604020202020204" pitchFamily="34" charset="0"/>
              <a:buChar char="•"/>
            </a:pPr>
            <a:r>
              <a:rPr lang="en-CA" dirty="0"/>
              <a:t>Address space quickly became depleted, running out in fall 2015</a:t>
            </a:r>
            <a:br>
              <a:rPr lang="en-CA" dirty="0"/>
            </a:br>
            <a:endParaRPr lang="en-CA" dirty="0"/>
          </a:p>
          <a:p>
            <a:pPr marL="285750" indent="-285750">
              <a:buFont typeface="Arial" panose="020B0604020202020204" pitchFamily="34" charset="0"/>
              <a:buChar char="•"/>
            </a:pPr>
            <a:r>
              <a:rPr lang="en-CA" dirty="0"/>
              <a:t>To preserve the address space as long as possible the IETF instituted changes </a:t>
            </a:r>
          </a:p>
        </p:txBody>
      </p:sp>
    </p:spTree>
    <p:extLst>
      <p:ext uri="{BB962C8B-B14F-4D97-AF65-F5344CB8AC3E}">
        <p14:creationId xmlns:p14="http://schemas.microsoft.com/office/powerpoint/2010/main" val="1383691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IPv4 and Changes to Preserve the Address Space</a:t>
            </a:r>
            <a:br>
              <a:rPr lang="en-CA" dirty="0"/>
            </a:br>
            <a:br>
              <a:rPr lang="en-CA" dirty="0"/>
            </a:br>
            <a:endParaRPr lang="en-US" dirty="0"/>
          </a:p>
        </p:txBody>
      </p:sp>
      <p:sp>
        <p:nvSpPr>
          <p:cNvPr id="4" name="Title 1"/>
          <p:cNvSpPr txBox="1">
            <a:spLocks/>
          </p:cNvSpPr>
          <p:nvPr/>
        </p:nvSpPr>
        <p:spPr>
          <a:xfrm>
            <a:off x="1341120" y="1901953"/>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pic>
        <p:nvPicPr>
          <p:cNvPr id="3" name="Picture 2"/>
          <p:cNvPicPr>
            <a:picLocks noChangeAspect="1"/>
          </p:cNvPicPr>
          <p:nvPr/>
        </p:nvPicPr>
        <p:blipFill>
          <a:blip r:embed="rId3"/>
          <a:stretch>
            <a:fillRect/>
          </a:stretch>
        </p:blipFill>
        <p:spPr>
          <a:xfrm>
            <a:off x="6844392" y="1320524"/>
            <a:ext cx="4839607" cy="3629705"/>
          </a:xfrm>
          <a:prstGeom prst="rect">
            <a:avLst/>
          </a:prstGeom>
        </p:spPr>
      </p:pic>
      <p:sp>
        <p:nvSpPr>
          <p:cNvPr id="6" name="TextBox 5"/>
          <p:cNvSpPr txBox="1"/>
          <p:nvPr/>
        </p:nvSpPr>
        <p:spPr>
          <a:xfrm>
            <a:off x="1200331" y="1084072"/>
            <a:ext cx="5413828" cy="5355312"/>
          </a:xfrm>
          <a:prstGeom prst="rect">
            <a:avLst/>
          </a:prstGeom>
          <a:noFill/>
        </p:spPr>
        <p:txBody>
          <a:bodyPr wrap="square" rtlCol="0">
            <a:spAutoFit/>
          </a:bodyPr>
          <a:lstStyle/>
          <a:p>
            <a:pPr marL="342900" lvl="0" indent="-342900">
              <a:buFont typeface="+mj-lt"/>
              <a:buAutoNum type="arabicPeriod"/>
            </a:pPr>
            <a:r>
              <a:rPr lang="en-US" dirty="0"/>
              <a:t>Networks were allowed to create Private address spaces.</a:t>
            </a:r>
            <a:br>
              <a:rPr lang="en-US" dirty="0"/>
            </a:br>
            <a:endParaRPr lang="en-CA" dirty="0"/>
          </a:p>
          <a:p>
            <a:pPr marL="342900" lvl="0" indent="-342900">
              <a:buFont typeface="+mj-lt"/>
              <a:buAutoNum type="arabicPeriod"/>
            </a:pPr>
            <a:r>
              <a:rPr lang="en-US" dirty="0"/>
              <a:t>NAT, Network Address Translator, was created to act as a proxy gateway converting private host addresses to public addresses </a:t>
            </a:r>
            <a:br>
              <a:rPr lang="en-US" dirty="0"/>
            </a:br>
            <a:endParaRPr lang="en-US" dirty="0"/>
          </a:p>
          <a:p>
            <a:pPr marL="342900" lvl="0" indent="-342900">
              <a:buFont typeface="+mj-lt"/>
              <a:buAutoNum type="arabicPeriod"/>
            </a:pPr>
            <a:r>
              <a:rPr lang="en-US" dirty="0"/>
              <a:t>DHCP, Dynamic Host Configuration Protocols was created to act as a server to allocate addresses from a pool of available LAN addresses. </a:t>
            </a:r>
            <a:br>
              <a:rPr lang="en-US" dirty="0"/>
            </a:br>
            <a:endParaRPr lang="en-US" dirty="0"/>
          </a:p>
          <a:p>
            <a:pPr marL="342900" lvl="0" indent="-342900">
              <a:buFont typeface="+mj-lt"/>
              <a:buAutoNum type="arabicPeriod"/>
            </a:pPr>
            <a:r>
              <a:rPr lang="en-US" dirty="0"/>
              <a:t>Internet address were assigned using CIDR, Classless Inter-Domain Routing which uses the address space more efficiently</a:t>
            </a:r>
          </a:p>
          <a:p>
            <a:pPr marL="342900" lvl="0" indent="-342900">
              <a:buFont typeface="+mj-lt"/>
              <a:buAutoNum type="arabicPeriod"/>
            </a:pPr>
            <a:endParaRPr lang="en-US" dirty="0"/>
          </a:p>
          <a:p>
            <a:pPr marL="342900" lvl="0" indent="-342900">
              <a:buFont typeface="Arial" panose="020B0604020202020204" pitchFamily="34" charset="0"/>
              <a:buChar char="•"/>
            </a:pPr>
            <a:r>
              <a:rPr lang="en-US" dirty="0"/>
              <a:t>All of these preservatives have given us the network structure we are familiar with at home and at Seneca.</a:t>
            </a:r>
          </a:p>
          <a:p>
            <a:pPr marL="342900" lvl="0" indent="-342900">
              <a:buFont typeface="Arial" panose="020B0604020202020204" pitchFamily="34" charset="0"/>
              <a:buChar char="•"/>
            </a:pPr>
            <a:endParaRPr lang="en-CA" dirty="0"/>
          </a:p>
        </p:txBody>
      </p:sp>
    </p:spTree>
    <p:extLst>
      <p:ext uri="{BB962C8B-B14F-4D97-AF65-F5344CB8AC3E}">
        <p14:creationId xmlns:p14="http://schemas.microsoft.com/office/powerpoint/2010/main" val="288713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IPv6</a:t>
            </a:r>
          </a:p>
        </p:txBody>
      </p:sp>
      <p:sp>
        <p:nvSpPr>
          <p:cNvPr id="3" name="Content Placeholder 2"/>
          <p:cNvSpPr>
            <a:spLocks noGrp="1"/>
          </p:cNvSpPr>
          <p:nvPr>
            <p:ph type="body" idx="1"/>
          </p:nvPr>
        </p:nvSpPr>
        <p:spPr/>
        <p:txBody>
          <a:bodyPr/>
          <a:lstStyle/>
          <a:p>
            <a:pPr lvl="0"/>
            <a:r>
              <a:rPr lang="en-US" dirty="0"/>
              <a:t>Addressing</a:t>
            </a:r>
          </a:p>
        </p:txBody>
      </p:sp>
    </p:spTree>
    <p:extLst>
      <p:ext uri="{BB962C8B-B14F-4D97-AF65-F5344CB8AC3E}">
        <p14:creationId xmlns:p14="http://schemas.microsoft.com/office/powerpoint/2010/main" val="2028995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IPv6 Addressing - 3 Types</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8" name="TextBox 7"/>
          <p:cNvSpPr txBox="1"/>
          <p:nvPr/>
        </p:nvSpPr>
        <p:spPr>
          <a:xfrm>
            <a:off x="1496395" y="1628096"/>
            <a:ext cx="4283303" cy="369332"/>
          </a:xfrm>
          <a:prstGeom prst="rect">
            <a:avLst/>
          </a:prstGeom>
          <a:noFill/>
        </p:spPr>
        <p:txBody>
          <a:bodyPr wrap="square" rtlCol="0">
            <a:spAutoFit/>
          </a:bodyPr>
          <a:lstStyle/>
          <a:p>
            <a:r>
              <a:rPr lang="en-US" b="1" dirty="0"/>
              <a:t>1.  Unicast</a:t>
            </a:r>
            <a:endParaRPr lang="en-CA" dirty="0"/>
          </a:p>
        </p:txBody>
      </p:sp>
      <p:sp>
        <p:nvSpPr>
          <p:cNvPr id="9" name="TextBox 8"/>
          <p:cNvSpPr txBox="1"/>
          <p:nvPr/>
        </p:nvSpPr>
        <p:spPr>
          <a:xfrm>
            <a:off x="1496394" y="5040915"/>
            <a:ext cx="4283303" cy="369332"/>
          </a:xfrm>
          <a:prstGeom prst="rect">
            <a:avLst/>
          </a:prstGeom>
          <a:noFill/>
        </p:spPr>
        <p:txBody>
          <a:bodyPr wrap="square" rtlCol="0">
            <a:spAutoFit/>
          </a:bodyPr>
          <a:lstStyle/>
          <a:p>
            <a:r>
              <a:rPr lang="en-US" b="1" dirty="0"/>
              <a:t>3.  Multicast</a:t>
            </a:r>
            <a:endParaRPr lang="en-CA" dirty="0"/>
          </a:p>
        </p:txBody>
      </p:sp>
      <p:sp>
        <p:nvSpPr>
          <p:cNvPr id="10" name="TextBox 9"/>
          <p:cNvSpPr txBox="1"/>
          <p:nvPr/>
        </p:nvSpPr>
        <p:spPr>
          <a:xfrm>
            <a:off x="1496395" y="3051621"/>
            <a:ext cx="3416060" cy="369332"/>
          </a:xfrm>
          <a:prstGeom prst="rect">
            <a:avLst/>
          </a:prstGeom>
          <a:noFill/>
        </p:spPr>
        <p:txBody>
          <a:bodyPr wrap="square" rtlCol="0">
            <a:spAutoFit/>
          </a:bodyPr>
          <a:lstStyle/>
          <a:p>
            <a:r>
              <a:rPr lang="en-US" b="1" dirty="0"/>
              <a:t>2.  </a:t>
            </a:r>
            <a:r>
              <a:rPr lang="en-US" b="1" dirty="0" err="1"/>
              <a:t>Anycast</a:t>
            </a:r>
            <a:endParaRPr lang="en-CA"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1340" y="1060993"/>
            <a:ext cx="2811061" cy="1872869"/>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8676" y="4233561"/>
            <a:ext cx="3133725" cy="2087844"/>
          </a:xfrm>
          <a:prstGeom prst="rect">
            <a:avLst/>
          </a:prstGeom>
        </p:spPr>
      </p:pic>
      <p:pic>
        <p:nvPicPr>
          <p:cNvPr id="16" name="Picture 15"/>
          <p:cNvPicPr>
            <a:picLocks noChangeAspect="1"/>
          </p:cNvPicPr>
          <p:nvPr/>
        </p:nvPicPr>
        <p:blipFill>
          <a:blip r:embed="rId5"/>
          <a:stretch>
            <a:fillRect/>
          </a:stretch>
        </p:blipFill>
        <p:spPr>
          <a:xfrm>
            <a:off x="5111338" y="2449495"/>
            <a:ext cx="2770329" cy="1823004"/>
          </a:xfrm>
          <a:prstGeom prst="rect">
            <a:avLst/>
          </a:prstGeom>
        </p:spPr>
      </p:pic>
    </p:spTree>
    <p:extLst>
      <p:ext uri="{BB962C8B-B14F-4D97-AF65-F5344CB8AC3E}">
        <p14:creationId xmlns:p14="http://schemas.microsoft.com/office/powerpoint/2010/main" val="177453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IPv6</a:t>
            </a:r>
            <a:br>
              <a:rPr lang="en-CA" dirty="0"/>
            </a:br>
            <a:endParaRPr lang="en-US" dirty="0"/>
          </a:p>
        </p:txBody>
      </p:sp>
      <p:sp>
        <p:nvSpPr>
          <p:cNvPr id="4" name="Title 1"/>
          <p:cNvSpPr txBox="1">
            <a:spLocks/>
          </p:cNvSpPr>
          <p:nvPr/>
        </p:nvSpPr>
        <p:spPr>
          <a:xfrm>
            <a:off x="1341120" y="1901953"/>
            <a:ext cx="9509760"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3" name="TextBox 2"/>
          <p:cNvSpPr txBox="1"/>
          <p:nvPr/>
        </p:nvSpPr>
        <p:spPr>
          <a:xfrm>
            <a:off x="1069675" y="1901953"/>
            <a:ext cx="5934974" cy="677108"/>
          </a:xfrm>
          <a:prstGeom prst="rect">
            <a:avLst/>
          </a:prstGeom>
          <a:noFill/>
        </p:spPr>
        <p:txBody>
          <a:bodyPr wrap="square" rtlCol="0">
            <a:spAutoFit/>
          </a:bodyPr>
          <a:lstStyle/>
          <a:p>
            <a:pPr marL="285750" indent="-285750">
              <a:buFont typeface="Arial" panose="020B0604020202020204" pitchFamily="34" charset="0"/>
              <a:buChar char="•"/>
            </a:pPr>
            <a:r>
              <a:rPr lang="en-CA" sz="2000" dirty="0"/>
              <a:t>Both IPv4 and IPv6 are connectionless protocols</a:t>
            </a:r>
          </a:p>
          <a:p>
            <a:pPr marL="285750" indent="-285750">
              <a:buFont typeface="Arial" panose="020B0604020202020204" pitchFamily="34" charset="0"/>
              <a:buChar char="•"/>
            </a:pPr>
            <a:endParaRPr lang="en-CA" dirty="0"/>
          </a:p>
        </p:txBody>
      </p:sp>
      <p:pic>
        <p:nvPicPr>
          <p:cNvPr id="5" name="Picture 4"/>
          <p:cNvPicPr>
            <a:picLocks noChangeAspect="1"/>
          </p:cNvPicPr>
          <p:nvPr/>
        </p:nvPicPr>
        <p:blipFill>
          <a:blip r:embed="rId3"/>
          <a:stretch>
            <a:fillRect/>
          </a:stretch>
        </p:blipFill>
        <p:spPr>
          <a:xfrm>
            <a:off x="1341121" y="2456081"/>
            <a:ext cx="9027830" cy="3957221"/>
          </a:xfrm>
          <a:prstGeom prst="rect">
            <a:avLst/>
          </a:prstGeom>
        </p:spPr>
      </p:pic>
    </p:spTree>
    <p:extLst>
      <p:ext uri="{BB962C8B-B14F-4D97-AF65-F5344CB8AC3E}">
        <p14:creationId xmlns:p14="http://schemas.microsoft.com/office/powerpoint/2010/main" val="1084333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nded Design Blue 16x9">
  <a:themeElements>
    <a:clrScheme name="Banded_Design_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a:gsLst>
            <a:gs pos="0">
              <a:schemeClr val="phClr">
                <a:lumMod val="0"/>
                <a:lumOff val="100000"/>
              </a:schemeClr>
            </a:gs>
            <a:gs pos="72000">
              <a:schemeClr val="phClr"/>
            </a:gs>
            <a:gs pos="100000">
              <a:schemeClr val="phClr">
                <a:lumMod val="90000"/>
              </a:schemeClr>
            </a:gs>
          </a:gsLst>
          <a:lin ang="5400000" scaled="1"/>
        </a:gradFill>
        <a:gradFill flip="none" rotWithShape="1">
          <a:gsLst>
            <a:gs pos="32000">
              <a:schemeClr val="phClr"/>
            </a:gs>
            <a:gs pos="100000">
              <a:schemeClr val="phClr">
                <a:lumMod val="75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TF03417271.potx" id="{FAD70E18-2F21-4BAE-983F-13051C6D1C17}" vid="{4B4DF9DC-15EC-4671-A52A-56A08B977F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1653</TotalTime>
  <Words>4054</Words>
  <Application>Microsoft Office PowerPoint</Application>
  <PresentationFormat>Widescreen</PresentationFormat>
  <Paragraphs>340</Paragraphs>
  <Slides>29</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Corbel</vt:lpstr>
      <vt:lpstr>Euphemia</vt:lpstr>
      <vt:lpstr>Times New Roman</vt:lpstr>
      <vt:lpstr>Wingdings</vt:lpstr>
      <vt:lpstr>Banded Design Blue 16x9</vt:lpstr>
      <vt:lpstr>DCF255</vt:lpstr>
      <vt:lpstr>Agenda</vt:lpstr>
      <vt:lpstr>Internet Layer</vt:lpstr>
      <vt:lpstr>Internet Layer Functions</vt:lpstr>
      <vt:lpstr>IPv4 and Changes to Preserve the Address Space  </vt:lpstr>
      <vt:lpstr>IPv4 and Changes to Preserve the Address Space  </vt:lpstr>
      <vt:lpstr>IPv6</vt:lpstr>
      <vt:lpstr>IPv6 Addressing - 3 Types </vt:lpstr>
      <vt:lpstr>IPv6 </vt:lpstr>
      <vt:lpstr>IPv6 </vt:lpstr>
      <vt:lpstr>IPv6 Address Space</vt:lpstr>
      <vt:lpstr>IPv6 Address Space</vt:lpstr>
      <vt:lpstr>IPv6 Address Space - Simplification</vt:lpstr>
      <vt:lpstr>IPv6 Address Space - Simplification</vt:lpstr>
      <vt:lpstr>IPv6 Prefix and Dual environments  </vt:lpstr>
      <vt:lpstr>IPv6 Prefix and Dual environments  </vt:lpstr>
      <vt:lpstr>IPv6 Tunnelling: Dual Environments </vt:lpstr>
      <vt:lpstr>IPv6 Tunnelling: Dual Environments </vt:lpstr>
      <vt:lpstr>IPv6</vt:lpstr>
      <vt:lpstr>IPv6 – Programming Perspective </vt:lpstr>
      <vt:lpstr>IPv6 – Programming Perspective </vt:lpstr>
      <vt:lpstr>IPv6 – Programming Perspective </vt:lpstr>
      <vt:lpstr>IPv6 – Programming Perspective </vt:lpstr>
      <vt:lpstr> Determine IP Family Before Creating Socket </vt:lpstr>
      <vt:lpstr>IPv4/v6 Dual Environments</vt:lpstr>
      <vt:lpstr>Scoped IPv6 Addresses </vt:lpstr>
      <vt:lpstr>Determine IP Family Before Creating Socket: </vt:lpstr>
      <vt:lpstr>PowerPoint Presentation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DCF255</dc:title>
  <dc:creator>Danny Roy</dc:creator>
  <cp:lastModifiedBy>Danny Roy</cp:lastModifiedBy>
  <cp:revision>40</cp:revision>
  <dcterms:created xsi:type="dcterms:W3CDTF">2016-12-30T13:48:14Z</dcterms:created>
  <dcterms:modified xsi:type="dcterms:W3CDTF">2018-05-05T16:38:07Z</dcterms:modified>
</cp:coreProperties>
</file>

<file path=docProps/thumbnail.jpeg>
</file>